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4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F7E61F-336D-A887-DEB8-163A16B5C4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A010D1A-9C03-42CA-D3E8-A9719FA255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8BE9336-9628-876F-D87B-7348EE29E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9D68D81-D595-33AF-A6EE-CA35EEE91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3DC4B96-A197-3D92-C2AD-7E5E50CAA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1420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193B50-2CC8-98BB-E8C4-D22409179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B83F3D-937E-3981-DB14-0CE301B75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A312CCA-9A0D-10CC-A170-66D29845C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61108D7-33D6-55E3-8341-E739CEFAD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9F4A27-B98C-C8A0-2344-AA922811D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780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41D930-46B9-D42A-FC50-E1B6B3462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7B1F96E-1322-9362-3A71-0A8C4003E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2623775-BD12-9FB3-72C0-9B704856A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78F6E5B-66A9-8C0E-14B1-A11FB8D96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9DDC46D-3135-2086-4672-458D3DD57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218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ADC1E9-A8B6-BB77-DCF1-DC9B31453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361732-C59B-EC20-FC33-A674CCD7AA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7F70920-67BF-BD42-8EB8-EE6CCF28AD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B050B04-9E84-E444-0B19-CD01841FA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79BD19D-363F-0304-8E0F-752585A70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1841E1B-8E0E-AC3F-AB8F-E93FE03D9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9547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034A68-86E8-6CCE-805D-8FCA18475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D34676A-1D94-4DB5-D1A0-5575137CE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8B7CE70-738C-3A9D-0885-AD177A9220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E54E45B-B80E-0484-259E-3230B9FBFF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50C7554-9970-D5E1-BD0E-8A0031818A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B16C3FA-DFDC-6F3F-1678-1BC24A848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7E4C37C-1724-4053-8046-B1995BB64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D13999E-EF0B-276C-B383-4B9D6EB95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7221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861723-1B02-CECA-A031-FE2C2A871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50F75B7-9202-A7D1-6640-BC5ACA085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96842CB-B5E0-189C-C15D-FABCE3E5E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E01AB91-AB67-2B63-2F13-6BD6C1E7A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3415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A711AAA-F9B0-D285-495C-6353A868E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D0529A7-DE17-D22F-38BE-B69C842B3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E46B8A8-805A-DED8-7766-6F4FDBD18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5779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BB96DE-CC43-A6BA-7851-9E99FF782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7547EB-5AFF-34C1-1663-D6A744A40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C98E791-6A9E-6D44-C8C7-D106A1A78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2924278-4B0F-B346-C1D3-8E61FC197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A49F02B-013C-5F04-A247-7F82470C8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6DE0AB2-6A86-3EDE-1AC0-B211B735B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138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11C515-83C4-2835-04C8-BB2DF0374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8D19502-016B-16F4-623D-567F4C2C68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5192E3A-04C1-F2B9-60D7-7BD2D984EC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AD60A20-DB65-D033-EF45-7717F418D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0C1A4DA-B8F0-793B-E3BA-83C9C11D7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CEF9503-3929-20FD-1F9C-C4243CC34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2049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FA1A4C-F0AD-906D-F91E-02971E1B8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AC58A0E-6301-A606-73BC-1239621C37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B4E94A2-55C9-2365-7BC7-D6C41CCD7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FC90502-DE19-51DB-B7F7-CCF0EAB43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2DC6436-9DB6-B0A0-CC15-DB75B87B5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5589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41ADE19-29A3-7A3E-D53A-DB7088850D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D6C4CA5-B5F2-9AE5-BC35-9CC5141EAB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C64461D-9B66-B8D7-153E-C6122E66C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6B144E5-8786-FF94-4ECB-BBECCD11C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F90A443-1703-2612-79E8-ADBEF9A0B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9565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B0DB6FC-4887-2192-20C5-83111A40E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305FC20-ADA7-2DB5-9673-263CD651F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1A65C65-4289-93E9-B1F5-14D70BC2B5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02988-673C-4CAF-803B-3CD37418FBC1}" type="datetimeFigureOut">
              <a:rPr lang="cs-CZ" smtClean="0"/>
              <a:t>04.10.2026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16FC862-2043-5ACF-5F70-5C248E8760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89B9A71-D604-FAC1-C67D-A4DE085E6C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524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3A526B-63DB-7953-13AA-85A17A5AB6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51691" y="2186609"/>
            <a:ext cx="4688619" cy="1141074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Aplikační software</a:t>
            </a:r>
            <a:br>
              <a:rPr lang="cs-CZ" sz="4000" dirty="0"/>
            </a:br>
            <a:r>
              <a:rPr lang="cs-CZ" sz="4000" dirty="0"/>
              <a:t>INV 106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579B4F-A1C9-8493-044C-EE5C8DCCBF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7610" y="3776967"/>
            <a:ext cx="9144000" cy="1655762"/>
          </a:xfrm>
        </p:spPr>
        <p:txBody>
          <a:bodyPr/>
          <a:lstStyle/>
          <a:p>
            <a:r>
              <a:rPr lang="cs-CZ" dirty="0"/>
              <a:t>Základní dělení aplikačního softwaru</a:t>
            </a:r>
          </a:p>
          <a:p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53D6D5A-037A-5E9F-49D1-29618C527DAB}"/>
              </a:ext>
            </a:extLst>
          </p:cNvPr>
          <p:cNvSpPr txBox="1"/>
          <p:nvPr/>
        </p:nvSpPr>
        <p:spPr>
          <a:xfrm>
            <a:off x="723569" y="6066846"/>
            <a:ext cx="127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15. 7. 2026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201" y="456350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447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FD86ADD-112C-0478-7DC0-AA545F692C33}"/>
              </a:ext>
            </a:extLst>
          </p:cNvPr>
          <p:cNvSpPr txBox="1"/>
          <p:nvPr/>
        </p:nvSpPr>
        <p:spPr>
          <a:xfrm>
            <a:off x="707664" y="381663"/>
            <a:ext cx="2027583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Aplikační software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E249667-6CAF-8EEB-D4B2-340A6AE925B3}"/>
              </a:ext>
            </a:extLst>
          </p:cNvPr>
          <p:cNvSpPr txBox="1"/>
          <p:nvPr/>
        </p:nvSpPr>
        <p:spPr>
          <a:xfrm>
            <a:off x="707664" y="1249726"/>
            <a:ext cx="5388336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Aplikační software</a:t>
            </a:r>
            <a:r>
              <a:rPr lang="cs-CZ" dirty="0"/>
              <a:t> jsou programy, které slouží uživateli k vykonávání konkrétních úkolů. Na rozdíl od operačního systému neřídí počítač, ale pomáhá uživateli pracovat, učit se, komunikovat nebo se bavit.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Příklady:</a:t>
            </a:r>
            <a:endParaRPr lang="cs-CZ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psaní dokumentů,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práce s tabulkami,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tvorba prezentací,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prohlížení internetu,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přehrávání hudby a videa,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úprava fotografií,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vedení zdravotnické dokumentace.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0B48284F-CF72-4C98-6934-895620318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688" y="1120676"/>
            <a:ext cx="4616648" cy="461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870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11ADA58-E8DD-C6F7-A571-7AECDEF18B60}"/>
              </a:ext>
            </a:extLst>
          </p:cNvPr>
          <p:cNvSpPr txBox="1"/>
          <p:nvPr/>
        </p:nvSpPr>
        <p:spPr>
          <a:xfrm>
            <a:off x="278296" y="270344"/>
            <a:ext cx="478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dělení aplikačního softwaru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5206137-F8BC-9BCF-DF26-375567EADD58}"/>
              </a:ext>
            </a:extLst>
          </p:cNvPr>
          <p:cNvSpPr txBox="1"/>
          <p:nvPr/>
        </p:nvSpPr>
        <p:spPr>
          <a:xfrm>
            <a:off x="278296" y="852612"/>
            <a:ext cx="581770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1600" b="1" dirty="0"/>
              <a:t>Kancelářský software</a:t>
            </a:r>
          </a:p>
          <a:p>
            <a:pPr>
              <a:buNone/>
            </a:pPr>
            <a:r>
              <a:rPr lang="cs-CZ" sz="1600" dirty="0"/>
              <a:t>Slouží k běžné práci s dokumenty.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textové editory (Microsoft Word, LibreOffice Writer),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tabulkové procesory (Microsoft Excel, LibreOffice Calc),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prezentační programy (Microsoft PowerPoint, LibreOffice Impress),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databázové programy (Microsoft Access).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psaní zpráv, vedení seznamů pacientů, tvorba prezentací.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566C1AD-BE6E-8862-27E5-E2BAF544FAE6}"/>
              </a:ext>
            </a:extLst>
          </p:cNvPr>
          <p:cNvSpPr txBox="1"/>
          <p:nvPr/>
        </p:nvSpPr>
        <p:spPr>
          <a:xfrm>
            <a:off x="278296" y="3697064"/>
            <a:ext cx="581770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sz="1600" b="1" dirty="0"/>
              <a:t>Internetové a komunikační programy</a:t>
            </a:r>
          </a:p>
          <a:p>
            <a:pPr>
              <a:buNone/>
            </a:pPr>
            <a:r>
              <a:rPr lang="cs-CZ" sz="1600" dirty="0"/>
              <a:t>Umožňují přístup k internetu a komunikaci.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webové prohlížeče (Microsoft Edge, Google Chrome, Mozilla Firefox),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e-mailové programy (Outlook),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komunikační aplikace (Microsoft Teams, Zoom).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online výuka, videokonference, komunikace mezi zdravotníky.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A9B5812F-1B8C-1258-974D-68584431A177}"/>
              </a:ext>
            </a:extLst>
          </p:cNvPr>
          <p:cNvSpPr txBox="1"/>
          <p:nvPr/>
        </p:nvSpPr>
        <p:spPr>
          <a:xfrm>
            <a:off x="6097326" y="852612"/>
            <a:ext cx="596480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sz="1600" b="1" dirty="0"/>
              <a:t>Grafický software</a:t>
            </a:r>
          </a:p>
          <a:p>
            <a:pPr>
              <a:buNone/>
            </a:pPr>
            <a:r>
              <a:rPr lang="cs-CZ" sz="1600" dirty="0"/>
              <a:t>Slouží k vytváření a úpravě obrázků.</a:t>
            </a:r>
          </a:p>
          <a:p>
            <a:pPr>
              <a:buNone/>
            </a:pPr>
            <a:r>
              <a:rPr lang="cs-CZ" sz="1600" dirty="0"/>
              <a:t>Dělí se na: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rastrové editory (GIMP, Adobe Photoshop),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vektorové editory (CorelDRAW, Inkscape).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tvorba schémat, plakátů nebo výukových materiálů.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5848EE3D-3C6D-2D55-C632-FC8A1F99DFFB}"/>
              </a:ext>
            </a:extLst>
          </p:cNvPr>
          <p:cNvSpPr txBox="1"/>
          <p:nvPr/>
        </p:nvSpPr>
        <p:spPr>
          <a:xfrm>
            <a:off x="6096000" y="2542902"/>
            <a:ext cx="596612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sz="1600" b="1" dirty="0"/>
              <a:t>Multimediální software</a:t>
            </a:r>
          </a:p>
          <a:p>
            <a:pPr>
              <a:buNone/>
            </a:pPr>
            <a:r>
              <a:rPr lang="cs-CZ" sz="1600" dirty="0"/>
              <a:t>Pracuje se zvukem a videem.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VLC Media Player,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Windows Media Player,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Audacity,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DaVinci Resolve.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přehrávání výukových videí a nahrávek.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CF528DF5-80AD-D804-B205-4CAF5CEAD311}"/>
              </a:ext>
            </a:extLst>
          </p:cNvPr>
          <p:cNvSpPr txBox="1"/>
          <p:nvPr/>
        </p:nvSpPr>
        <p:spPr>
          <a:xfrm>
            <a:off x="6096000" y="4725635"/>
            <a:ext cx="58177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cs-CZ" sz="1600" b="1" dirty="0"/>
              <a:t>Vzdělávací software</a:t>
            </a:r>
          </a:p>
          <a:p>
            <a:pPr>
              <a:buNone/>
            </a:pPr>
            <a:r>
              <a:rPr lang="cs-CZ" sz="1600" dirty="0"/>
              <a:t>Programy určené pro výuku a procvičování.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Moodle,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Kahoot!,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GeoGebra,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výukové anatomické aplikace.</a:t>
            </a:r>
          </a:p>
        </p:txBody>
      </p:sp>
    </p:spTree>
    <p:extLst>
      <p:ext uri="{BB962C8B-B14F-4D97-AF65-F5344CB8AC3E}">
        <p14:creationId xmlns:p14="http://schemas.microsoft.com/office/powerpoint/2010/main" val="2370045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4A95592-2AFF-53C7-0D33-5F9EB9561AA1}"/>
              </a:ext>
            </a:extLst>
          </p:cNvPr>
          <p:cNvSpPr txBox="1"/>
          <p:nvPr/>
        </p:nvSpPr>
        <p:spPr>
          <a:xfrm>
            <a:off x="399553" y="717722"/>
            <a:ext cx="535719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6"/>
            </a:pPr>
            <a:r>
              <a:rPr lang="cs-CZ" sz="1600" b="1" dirty="0"/>
              <a:t>Odborný (profesní) software</a:t>
            </a:r>
          </a:p>
          <a:p>
            <a:pPr>
              <a:buNone/>
            </a:pPr>
            <a:r>
              <a:rPr lang="cs-CZ" sz="1600" dirty="0"/>
              <a:t>Je určen pro určitou profesi nebo obor.</a:t>
            </a:r>
          </a:p>
          <a:p>
            <a:pPr>
              <a:buNone/>
            </a:pPr>
            <a:r>
              <a:rPr lang="cs-CZ" sz="1600" b="1" dirty="0"/>
              <a:t>Ve zdravotnictví například: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nemocniční informační systémy,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laboratorní informační systémy,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programy pro správu zdravotnické dokumentace,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software pro EKG, ultrazvuk nebo rentgenová zařízení.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89183E4-8A3B-AD4A-CFCD-A186AC1CBEB0}"/>
              </a:ext>
            </a:extLst>
          </p:cNvPr>
          <p:cNvSpPr txBox="1"/>
          <p:nvPr/>
        </p:nvSpPr>
        <p:spPr>
          <a:xfrm>
            <a:off x="399553" y="2614757"/>
            <a:ext cx="502211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7"/>
            </a:pPr>
            <a:r>
              <a:rPr lang="cs-CZ" sz="1600" b="1" dirty="0"/>
              <a:t>Bezpečnostní software</a:t>
            </a:r>
          </a:p>
          <a:p>
            <a:pPr>
              <a:buNone/>
            </a:pPr>
            <a:r>
              <a:rPr lang="cs-CZ" sz="1600" dirty="0"/>
              <a:t>Chrání počítač a data.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antivirové programy,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firewall,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zálohovací programy. </a:t>
            </a:r>
          </a:p>
          <a:p>
            <a:pPr>
              <a:buNone/>
            </a:pPr>
            <a:r>
              <a:rPr lang="cs-CZ" sz="1600" dirty="0"/>
              <a:t>Ve zdravotnictví je důležitý zejména kvůli ochraně citlivých údajů o pacientech.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AB50AD6-09F6-AF7F-0891-E9A2F00854F0}"/>
              </a:ext>
            </a:extLst>
          </p:cNvPr>
          <p:cNvSpPr txBox="1"/>
          <p:nvPr/>
        </p:nvSpPr>
        <p:spPr>
          <a:xfrm>
            <a:off x="399553" y="4758013"/>
            <a:ext cx="444279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8"/>
            </a:pPr>
            <a:r>
              <a:rPr lang="cs-CZ" sz="1600" b="1" dirty="0"/>
              <a:t>Zábavní software</a:t>
            </a:r>
          </a:p>
          <a:p>
            <a:pPr>
              <a:buNone/>
            </a:pPr>
            <a:r>
              <a:rPr lang="cs-CZ" sz="1600" dirty="0"/>
              <a:t>Programy určené pro volný čas.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počítačové hry,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hudební přehrávače,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streamovací aplikace.</a:t>
            </a:r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C92D2C51-8A3A-F9AF-F48E-D94B118E3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780309"/>
              </p:ext>
            </p:extLst>
          </p:nvPr>
        </p:nvGraphicFramePr>
        <p:xfrm>
          <a:off x="5995283" y="1188059"/>
          <a:ext cx="5941908" cy="4236720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1980636">
                  <a:extLst>
                    <a:ext uri="{9D8B030D-6E8A-4147-A177-3AD203B41FA5}">
                      <a16:colId xmlns:a16="http://schemas.microsoft.com/office/drawing/2014/main" val="2763026424"/>
                    </a:ext>
                  </a:extLst>
                </a:gridCol>
                <a:gridCol w="1980636">
                  <a:extLst>
                    <a:ext uri="{9D8B030D-6E8A-4147-A177-3AD203B41FA5}">
                      <a16:colId xmlns:a16="http://schemas.microsoft.com/office/drawing/2014/main" val="1589602939"/>
                    </a:ext>
                  </a:extLst>
                </a:gridCol>
                <a:gridCol w="1980636">
                  <a:extLst>
                    <a:ext uri="{9D8B030D-6E8A-4147-A177-3AD203B41FA5}">
                      <a16:colId xmlns:a16="http://schemas.microsoft.com/office/drawing/2014/main" val="290665017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Druh aplikačního softwaru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K čemu slouží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Příklad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12822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Kancelářský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Dokumenty, tabulky, prezentace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Word, Excel, PowerPoint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77329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Internetový a komunikační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Internet a komunikace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Edge, Chrome, Teams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190352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Grafický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Tvorba a úprava obrázků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GIMP, Photoshop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56309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Multimediální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Zvuk a video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VLC, Audacity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93913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Vzdělávací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Výuka a procvičování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Moodle, Kahoot!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38955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Odborný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Práce v určité profesi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Nemocniční informační systém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11209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Bezpečnostní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Ochrana počítače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Microsoft Defender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9318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Zábavní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Hry a multimédia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Minecraft, Spotify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61368171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BB0FDF7F-891E-917B-576B-B3712828B9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5282" y="717722"/>
            <a:ext cx="1073427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Přehled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139FF2E8-0D12-4DB4-76EC-DDBA607B1AB3}"/>
              </a:ext>
            </a:extLst>
          </p:cNvPr>
          <p:cNvSpPr txBox="1"/>
          <p:nvPr/>
        </p:nvSpPr>
        <p:spPr>
          <a:xfrm>
            <a:off x="5995282" y="5571951"/>
            <a:ext cx="5941909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Zapamatujte 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Operační systém</a:t>
            </a:r>
            <a:r>
              <a:rPr lang="cs-CZ" sz="1400" dirty="0"/>
              <a:t> umožňuje počítači pracovat.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Aplikační software</a:t>
            </a:r>
            <a:r>
              <a:rPr lang="cs-CZ" sz="1400" dirty="0"/>
              <a:t> umožňuje pracovat uživateli.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Ve zdravotnictví se nejčastěji používá </a:t>
            </a:r>
            <a:r>
              <a:rPr lang="cs-CZ" sz="1400" b="1" dirty="0"/>
              <a:t>kancelářský</a:t>
            </a:r>
            <a:r>
              <a:rPr lang="cs-CZ" sz="1400" dirty="0"/>
              <a:t>, </a:t>
            </a:r>
            <a:r>
              <a:rPr lang="cs-CZ" sz="1400" b="1" dirty="0"/>
              <a:t>komunikační</a:t>
            </a:r>
            <a:r>
              <a:rPr lang="cs-CZ" sz="1400" dirty="0"/>
              <a:t>, </a:t>
            </a:r>
            <a:r>
              <a:rPr lang="cs-CZ" sz="1400" b="1" dirty="0"/>
              <a:t>bezpečnostní</a:t>
            </a:r>
            <a:r>
              <a:rPr lang="cs-CZ" sz="1400" dirty="0"/>
              <a:t> a </a:t>
            </a:r>
            <a:r>
              <a:rPr lang="cs-CZ" sz="1400" b="1" dirty="0"/>
              <a:t>odborný zdravotnický software</a:t>
            </a:r>
            <a:r>
              <a:rPr lang="cs-CZ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84653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FB67421-A687-8158-7FBE-349923EB2463}"/>
              </a:ext>
            </a:extLst>
          </p:cNvPr>
          <p:cNvSpPr txBox="1"/>
          <p:nvPr/>
        </p:nvSpPr>
        <p:spPr>
          <a:xfrm>
            <a:off x="240738" y="147107"/>
            <a:ext cx="494351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Co by měl umět student prvního ročníku při práci s programem MS Word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D9390C7-7AC7-4DB9-DD49-8ADEF831A333}"/>
              </a:ext>
            </a:extLst>
          </p:cNvPr>
          <p:cNvSpPr txBox="1"/>
          <p:nvPr/>
        </p:nvSpPr>
        <p:spPr>
          <a:xfrm>
            <a:off x="240738" y="450865"/>
            <a:ext cx="204930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1. Základní práce s dokumentem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nový dokument,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otevřít a uložit dokument,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dokument pod jiným názvem,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zavřít dokument.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DDFB9EEA-1171-F5C9-0121-5E7B69DD883F}"/>
              </a:ext>
            </a:extLst>
          </p:cNvPr>
          <p:cNvSpPr txBox="1"/>
          <p:nvPr/>
        </p:nvSpPr>
        <p:spPr>
          <a:xfrm>
            <a:off x="240738" y="1206340"/>
            <a:ext cx="219496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2. Práce s textem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psát text podle pravidel české typografie,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označit text myší nebo klávesnicí,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kopírovat, přesouvat a mazat text,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používat příkazy Zpět a Znovu.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3BD748EB-C86F-668E-BC0C-4B5C1AFD43AF}"/>
              </a:ext>
            </a:extLst>
          </p:cNvPr>
          <p:cNvSpPr txBox="1"/>
          <p:nvPr/>
        </p:nvSpPr>
        <p:spPr>
          <a:xfrm>
            <a:off x="240738" y="1961816"/>
            <a:ext cx="220305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3. Formátování textu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písmo,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velikost písma,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tučné písmo, kurzívu a podtržení,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barvu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zvýraznit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horní a dolní index.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62440D6-F5D3-AD6E-D53F-40ED86276EF4}"/>
              </a:ext>
            </a:extLst>
          </p:cNvPr>
          <p:cNvSpPr txBox="1"/>
          <p:nvPr/>
        </p:nvSpPr>
        <p:spPr>
          <a:xfrm>
            <a:off x="240738" y="2963513"/>
            <a:ext cx="25024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4. Formátování odstavce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zarovnání vlevo, na střed, vpravo a do bloku,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nastavení odsazení,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řádkování,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mezery před a za odstavcem,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ohraničení a stínování odstavce.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461FE64F-FFCB-C1BB-CDE7-82F8015DBFA3}"/>
              </a:ext>
            </a:extLst>
          </p:cNvPr>
          <p:cNvSpPr txBox="1"/>
          <p:nvPr/>
        </p:nvSpPr>
        <p:spPr>
          <a:xfrm>
            <a:off x="240738" y="3842100"/>
            <a:ext cx="164470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5. Seznamy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odrážkové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číslované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víceúrovňové seznamy.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1C874F24-E38E-C27B-6C13-54572C37AAB0}"/>
              </a:ext>
            </a:extLst>
          </p:cNvPr>
          <p:cNvSpPr txBox="1"/>
          <p:nvPr/>
        </p:nvSpPr>
        <p:spPr>
          <a:xfrm>
            <a:off x="240738" y="4474465"/>
            <a:ext cx="25024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6. Styly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styl Nadpis 1, Nadpis 2,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styl,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pochopit význam stylů pro automatický obsah.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3BDA9CBC-34CD-3817-612B-3ECD28AB0691}"/>
              </a:ext>
            </a:extLst>
          </p:cNvPr>
          <p:cNvSpPr txBox="1"/>
          <p:nvPr/>
        </p:nvSpPr>
        <p:spPr>
          <a:xfrm>
            <a:off x="240738" y="5106830"/>
            <a:ext cx="250246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7. Vkládání objektů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ikonu,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tvary,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SmartArt,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textové pole,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WordArt,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symboly a speciální znaky.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B66ED7ED-F255-3218-4C4D-B98DC2F523D0}"/>
              </a:ext>
            </a:extLst>
          </p:cNvPr>
          <p:cNvSpPr txBox="1"/>
          <p:nvPr/>
        </p:nvSpPr>
        <p:spPr>
          <a:xfrm>
            <a:off x="4136666" y="447314"/>
            <a:ext cx="220305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8. Práce s obrázky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velikost obrázku,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oříznout 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obtékání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otočit 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zarovnat obrázky.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D0A5CF27-BADB-6BFE-2B3C-F65FB90FE22A}"/>
              </a:ext>
            </a:extLst>
          </p:cNvPr>
          <p:cNvSpPr txBox="1"/>
          <p:nvPr/>
        </p:nvSpPr>
        <p:spPr>
          <a:xfrm>
            <a:off x="4136665" y="1301519"/>
            <a:ext cx="220305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9. Tabulky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přidávat a odstraňovat řádky a sloupce,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slučovat a rozdělovat buňky,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formátovat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zarovnat text v buňkách,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jednoduché vzorce (např. </a:t>
            </a:r>
            <a:r>
              <a:rPr lang="cs-CZ" sz="800" b="1" dirty="0"/>
              <a:t>SUM</a:t>
            </a:r>
            <a:r>
              <a:rPr lang="cs-CZ" sz="800" dirty="0"/>
              <a:t>).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22AE8339-DC48-8259-6DD9-F40C5CC25A54}"/>
              </a:ext>
            </a:extLst>
          </p:cNvPr>
          <p:cNvSpPr txBox="1"/>
          <p:nvPr/>
        </p:nvSpPr>
        <p:spPr>
          <a:xfrm>
            <a:off x="4136664" y="2278834"/>
            <a:ext cx="220305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10. Záhlaví a zápatí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záhlaví,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zápatí,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čísla stránek.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FA74E5A7-93D3-86E7-2A52-30A158609984}"/>
              </a:ext>
            </a:extLst>
          </p:cNvPr>
          <p:cNvSpPr txBox="1"/>
          <p:nvPr/>
        </p:nvSpPr>
        <p:spPr>
          <a:xfrm>
            <a:off x="4136664" y="2886817"/>
            <a:ext cx="220305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11. Kontrola dokumentu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kontrola pravopisu a gramatiky,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hledání a nahrazování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automatické opravy.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EEAE239C-1856-4326-4D1C-79D120B49643}"/>
              </a:ext>
            </a:extLst>
          </p:cNvPr>
          <p:cNvSpPr txBox="1"/>
          <p:nvPr/>
        </p:nvSpPr>
        <p:spPr>
          <a:xfrm>
            <a:off x="4136664" y="3494800"/>
            <a:ext cx="25024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12. Tisk dokumentu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zobrazit náhled před tiskem,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velikost papíru,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orientaci stránky,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okraje,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dokument nebo uložit jako PDF.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6273A770-4405-2C09-6EB7-86598B77125C}"/>
              </a:ext>
            </a:extLst>
          </p:cNvPr>
          <p:cNvSpPr txBox="1"/>
          <p:nvPr/>
        </p:nvSpPr>
        <p:spPr>
          <a:xfrm>
            <a:off x="4147147" y="4349005"/>
            <a:ext cx="259787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Pokročilejší dovednosti (na konci 1. ročníku)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titulní stránku,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automatický obsah pomocí stylů,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konce stránek a oddíly,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vkládat odkazy a záložky,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pracovat s revizemi dokumentu (sledování změn a komentáře),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spolupracovat na dokumentu uloženém na OneDrivu.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D9616574-2761-7495-EA55-FA4EF0425C9A}"/>
              </a:ext>
            </a:extLst>
          </p:cNvPr>
          <p:cNvSpPr txBox="1"/>
          <p:nvPr/>
        </p:nvSpPr>
        <p:spPr>
          <a:xfrm>
            <a:off x="7547777" y="447314"/>
            <a:ext cx="34409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Co by měl student umět samostatně vytvořit</a:t>
            </a:r>
          </a:p>
          <a:p>
            <a:pPr>
              <a:buNone/>
            </a:pPr>
            <a:r>
              <a:rPr lang="cs-CZ" sz="800" dirty="0"/>
              <a:t>Po absolvování výuky by měl student bez pomoci vytvořit například: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referát s titulní stránkou a automatickým obsahem,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laboratorní protokol,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zápis z odborného cvičení,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životopis,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žádost nebo úřední dopis,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jednoduchý leták nebo plakát,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dokument obsahující text, obrázky, tabulky a čísla stránek.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25BCB76E-ADAB-6D67-11AB-4240386B9A75}"/>
              </a:ext>
            </a:extLst>
          </p:cNvPr>
          <p:cNvSpPr txBox="1"/>
          <p:nvPr/>
        </p:nvSpPr>
        <p:spPr>
          <a:xfrm>
            <a:off x="7547777" y="1778572"/>
            <a:ext cx="4145145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Očekávaná úroveň</a:t>
            </a:r>
          </a:p>
          <a:p>
            <a:pPr>
              <a:buNone/>
            </a:pPr>
            <a:r>
              <a:rPr lang="cs-CZ" sz="800" dirty="0"/>
              <a:t>Na konci 1. ročníku by měl student zvládnout samostatně vytvořit </a:t>
            </a:r>
            <a:r>
              <a:rPr lang="cs-CZ" sz="800" b="1" dirty="0"/>
              <a:t>přehledný, správně naformátovaný dokument o rozsahu 2–5 stran</a:t>
            </a:r>
            <a:r>
              <a:rPr lang="cs-CZ" sz="800" dirty="0"/>
              <a:t>, který obsahuje: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nadpisy vytvořené pomocí stylů,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automatický obsah,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 s vhodným obtékáním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odrážkové nebo číslované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záhlaví, zápatí a čísla stránek,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správnou českou typografii a dokument bez pravopisných chyb. </a:t>
            </a:r>
          </a:p>
          <a:p>
            <a:endParaRPr lang="cs-CZ" sz="800" dirty="0"/>
          </a:p>
          <a:p>
            <a:pPr>
              <a:buNone/>
            </a:pPr>
            <a:r>
              <a:rPr lang="cs-CZ" sz="800" dirty="0"/>
              <a:t>Taková úroveň odpovídá požadavkům na běžnou kancelářskou práci i potřebám studentů zdravotnického lycea při zpracování odborných seminárních prací a laboratorních protokolů.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8B257794-4655-E57B-17ED-27CECC3AF137}"/>
              </a:ext>
            </a:extLst>
          </p:cNvPr>
          <p:cNvSpPr txBox="1"/>
          <p:nvPr/>
        </p:nvSpPr>
        <p:spPr>
          <a:xfrm>
            <a:off x="7547777" y="3587132"/>
            <a:ext cx="3729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Soubory pro cvičení uložené na stránkách školy:</a:t>
            </a:r>
          </a:p>
        </p:txBody>
      </p:sp>
    </p:spTree>
    <p:extLst>
      <p:ext uri="{BB962C8B-B14F-4D97-AF65-F5344CB8AC3E}">
        <p14:creationId xmlns:p14="http://schemas.microsoft.com/office/powerpoint/2010/main" val="3701015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568AFA5-687E-5AFD-7D20-8AA73D6E5D3D}"/>
              </a:ext>
            </a:extLst>
          </p:cNvPr>
          <p:cNvSpPr txBox="1"/>
          <p:nvPr/>
        </p:nvSpPr>
        <p:spPr>
          <a:xfrm>
            <a:off x="320040" y="217524"/>
            <a:ext cx="471313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Co by měl umět student prvního ročníku při práci s programem MS Excel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3D1D0D2-191B-1B20-1252-1107F35CAFAD}"/>
              </a:ext>
            </a:extLst>
          </p:cNvPr>
          <p:cNvSpPr txBox="1"/>
          <p:nvPr/>
        </p:nvSpPr>
        <p:spPr>
          <a:xfrm>
            <a:off x="320040" y="590501"/>
            <a:ext cx="26855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1. Základní práce se sešitem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nový sešit,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otevřít a uložit sešit,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sešit pod jiným názvem,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přejmenovat list,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přidat, odstranit a přesunout listy.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DD27F89-C2D3-3A84-9E68-0047296D3E88}"/>
              </a:ext>
            </a:extLst>
          </p:cNvPr>
          <p:cNvSpPr txBox="1"/>
          <p:nvPr/>
        </p:nvSpPr>
        <p:spPr>
          <a:xfrm>
            <a:off x="320040" y="1517476"/>
            <a:ext cx="26855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2. Práce s buňkami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zadávat a upravovat údaje,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označovat buňky, řádky a sloupce,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kopírovat, přesouvat a mazat obsah buněk,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automatické vyplňování,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pracovat se schránkou.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5B83D93-7401-5290-80AD-02C3D7C8A6EF}"/>
              </a:ext>
            </a:extLst>
          </p:cNvPr>
          <p:cNvSpPr txBox="1"/>
          <p:nvPr/>
        </p:nvSpPr>
        <p:spPr>
          <a:xfrm>
            <a:off x="320040" y="2444451"/>
            <a:ext cx="26855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3. Formátování buněk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měnit typ a velikost písma,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měnit barvu textu a pozadí,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nastavovat ohraničení buněk,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zarovnávat obsah buněk,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slučovat a centrovat buňky,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nastavovat formát čísel (číslo, měna, datum, čas, procenta).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6FFF568B-F2FA-7F72-47D8-F0FE3DA32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" y="3617647"/>
            <a:ext cx="2685552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4. Vzorce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sčítání,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odčítání,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násobení,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dělení,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použití závorek,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správné použití odkazu na buňku.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=A1+B1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=(B2-C2)*2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7CF2597-6C35-E4B2-3AC2-2C4E396A88CF}"/>
              </a:ext>
            </a:extLst>
          </p:cNvPr>
          <p:cNvSpPr txBox="1"/>
          <p:nvPr/>
        </p:nvSpPr>
        <p:spPr>
          <a:xfrm>
            <a:off x="320039" y="5160175"/>
            <a:ext cx="26855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5. Základní funkce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SUMA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PRŮMĚR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MIN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MAX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POČET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KDYŽ</a:t>
            </a:r>
            <a:r>
              <a:rPr lang="cs-CZ" sz="800" dirty="0"/>
              <a:t> (základní použití)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E78B67B1-0B60-9477-B7C3-E45EF1537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2627" y="590501"/>
            <a:ext cx="26564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6. Kopírování vzorců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používat úchyt pro vyplnění,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rozlišovat relativní a absolutní odkazy (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A1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× 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$A$1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).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2DC03CFA-F8EB-AA17-D026-A2F711DD101F}"/>
              </a:ext>
            </a:extLst>
          </p:cNvPr>
          <p:cNvSpPr txBox="1"/>
          <p:nvPr/>
        </p:nvSpPr>
        <p:spPr>
          <a:xfrm>
            <a:off x="4142628" y="1148144"/>
            <a:ext cx="265649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7. Práce s tabulkou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šířku sloupců a výšku řádků,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převést oblast dat na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styl tabulky.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1850879D-2784-7721-6AEB-548B5BF3445F}"/>
              </a:ext>
            </a:extLst>
          </p:cNvPr>
          <p:cNvSpPr txBox="1"/>
          <p:nvPr/>
        </p:nvSpPr>
        <p:spPr>
          <a:xfrm>
            <a:off x="4142627" y="1952008"/>
            <a:ext cx="26564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8. Řazení a filtrování dat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seřadit data vzestupně a sestupně,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filtrovat data podle zadaných podmínek. 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FC837CF9-873C-F2D1-4ABC-C4B9E997E33E}"/>
              </a:ext>
            </a:extLst>
          </p:cNvPr>
          <p:cNvSpPr txBox="1"/>
          <p:nvPr/>
        </p:nvSpPr>
        <p:spPr>
          <a:xfrm>
            <a:off x="4142627" y="2506006"/>
            <a:ext cx="265649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9. Grafy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sloupcový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spojnicový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koláčový graf.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přidat název grafu,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popsat osy,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legendu.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076610FC-530D-DEFA-80FE-72E3BA1D1DF5}"/>
              </a:ext>
            </a:extLst>
          </p:cNvPr>
          <p:cNvSpPr txBox="1"/>
          <p:nvPr/>
        </p:nvSpPr>
        <p:spPr>
          <a:xfrm>
            <a:off x="4142628" y="3552446"/>
            <a:ext cx="265649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10. Tisk tabulek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oblast tisku,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přizpůsobit tabulku na stránku,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záhlaví a zápatí,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tabulku nebo ji uložit jako PDF.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C5AD28E4-8072-447E-7AF9-181630320E9F}"/>
              </a:ext>
            </a:extLst>
          </p:cNvPr>
          <p:cNvSpPr txBox="1"/>
          <p:nvPr/>
        </p:nvSpPr>
        <p:spPr>
          <a:xfrm>
            <a:off x="7523923" y="590501"/>
            <a:ext cx="428376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Pokročilejší dovednosti (na konci 1. ročníku)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podmíněné formátování,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jednoduché datové ověření (např. rozbalovací seznam),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základní práci s kontingenční tabulkou,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jednoduché propojení dat mezi listy,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přehlednou tabulku s výpočty a grafem.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3766E105-36E9-E594-9AAC-991F78D1FBBD}"/>
              </a:ext>
            </a:extLst>
          </p:cNvPr>
          <p:cNvSpPr txBox="1"/>
          <p:nvPr/>
        </p:nvSpPr>
        <p:spPr>
          <a:xfrm>
            <a:off x="7523923" y="1521120"/>
            <a:ext cx="4069079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Očekávaná úroveň na konci 1. ročníku</a:t>
            </a:r>
          </a:p>
          <a:p>
            <a:pPr>
              <a:buNone/>
            </a:pPr>
            <a:r>
              <a:rPr lang="cs-CZ" sz="800" dirty="0"/>
              <a:t>Student by měl samostatně vytvořit přehlednou tabulku, která obsahuje: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správně naformátované buňky,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jednoduché vzorce,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základní funkce,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řazení a filtrování dat,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vhodný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správně nastavený tisk. </a:t>
            </a:r>
          </a:p>
          <a:p>
            <a:endParaRPr lang="cs-CZ" sz="800" dirty="0"/>
          </a:p>
          <a:p>
            <a:pPr>
              <a:buNone/>
            </a:pPr>
            <a:r>
              <a:rPr lang="cs-CZ" sz="800" dirty="0"/>
              <a:t>Tyto dovednosti představují dobrý základ pro další práci v Excelu i pro zpracování dat během studia a pozdější praxe ve zdravotnictví.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E28B4C0F-95EF-A808-F4D8-8B330C4208AF}"/>
              </a:ext>
            </a:extLst>
          </p:cNvPr>
          <p:cNvSpPr txBox="1"/>
          <p:nvPr/>
        </p:nvSpPr>
        <p:spPr>
          <a:xfrm>
            <a:off x="7547777" y="3587132"/>
            <a:ext cx="3729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Soubory pro cvičení uložené na stránkách školy:</a:t>
            </a:r>
          </a:p>
        </p:txBody>
      </p:sp>
    </p:spTree>
    <p:extLst>
      <p:ext uri="{BB962C8B-B14F-4D97-AF65-F5344CB8AC3E}">
        <p14:creationId xmlns:p14="http://schemas.microsoft.com/office/powerpoint/2010/main" val="3620886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9655C2E-931F-070F-890D-D49697B9E363}"/>
              </a:ext>
            </a:extLst>
          </p:cNvPr>
          <p:cNvSpPr txBox="1"/>
          <p:nvPr/>
        </p:nvSpPr>
        <p:spPr>
          <a:xfrm>
            <a:off x="320040" y="217524"/>
            <a:ext cx="51425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Co by měl umět student prvního ročníku při práci s programem MS PowerPoint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84C65D0-915A-7388-8754-06A374E6775F}"/>
              </a:ext>
            </a:extLst>
          </p:cNvPr>
          <p:cNvSpPr txBox="1"/>
          <p:nvPr/>
        </p:nvSpPr>
        <p:spPr>
          <a:xfrm>
            <a:off x="320040" y="589938"/>
            <a:ext cx="29479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1. Základní práce s prezentací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novou prezentaci,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otevřít a uložit prezentaci,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prezentaci pod jiným názvem,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prezentaci jako PDF.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FF6D12A-5DDE-842D-CDDC-0BBC5C93616A}"/>
              </a:ext>
            </a:extLst>
          </p:cNvPr>
          <p:cNvSpPr txBox="1"/>
          <p:nvPr/>
        </p:nvSpPr>
        <p:spPr>
          <a:xfrm>
            <a:off x="320040" y="1393239"/>
            <a:ext cx="256628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2. Práce se snímky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nový snímek,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zvolit vhodné rozložení snímku,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kopírovat, přesouvat a mazat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měnit pořadí snímků.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D90CAD7-EF20-70E5-EF48-76C50FCE5479}"/>
              </a:ext>
            </a:extLst>
          </p:cNvPr>
          <p:cNvSpPr txBox="1"/>
          <p:nvPr/>
        </p:nvSpPr>
        <p:spPr>
          <a:xfrm>
            <a:off x="320040" y="2196540"/>
            <a:ext cx="25662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3. Práce s textem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nadpis a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velikost, typ a barvu písma,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odrážkové a číslované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zarovnávat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dodržovat zásady přehledného psaní.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5C8F600D-2530-3BC2-519D-7E3533753A1A}"/>
              </a:ext>
            </a:extLst>
          </p:cNvPr>
          <p:cNvSpPr txBox="1"/>
          <p:nvPr/>
        </p:nvSpPr>
        <p:spPr>
          <a:xfrm>
            <a:off x="320040" y="3122952"/>
            <a:ext cx="294794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4. Vkládání objektů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ikony,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tvary,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SmartArt,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tabulky,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grafy,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textová pole,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WordArt.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74F28DA-68D8-5E1E-77BA-FB691E380BBB}"/>
              </a:ext>
            </a:extLst>
          </p:cNvPr>
          <p:cNvSpPr txBox="1"/>
          <p:nvPr/>
        </p:nvSpPr>
        <p:spPr>
          <a:xfrm>
            <a:off x="320040" y="4418696"/>
            <a:ext cx="25662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5. Úprava obrázků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velikost obrázku,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oříznout 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odstranit pozadí (základní použití),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zarovnat více objektů,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seskupit objekty.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C3094EE2-9986-46F6-D345-45ED62714F01}"/>
              </a:ext>
            </a:extLst>
          </p:cNvPr>
          <p:cNvSpPr txBox="1"/>
          <p:nvPr/>
        </p:nvSpPr>
        <p:spPr>
          <a:xfrm>
            <a:off x="3914030" y="589938"/>
            <a:ext cx="294794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6. Grafické zpracování prezentace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vybrat vhodný motiv,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barvy prezentace,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vodítka a mřížku,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zarovnávat objekty,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vytvářet přehledné snímky.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20AE879D-D99E-4AFE-9EE7-39795CCE9C0B}"/>
              </a:ext>
            </a:extLst>
          </p:cNvPr>
          <p:cNvSpPr txBox="1"/>
          <p:nvPr/>
        </p:nvSpPr>
        <p:spPr>
          <a:xfrm>
            <a:off x="3914030" y="1516350"/>
            <a:ext cx="29479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7. Přechody a animace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jednoduchý přechod mezi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základní animace objektů,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nepoužívat zbytečně rušivé efekty.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DAF6288E-668E-CA94-A07E-78DDDB2E579C}"/>
              </a:ext>
            </a:extLst>
          </p:cNvPr>
          <p:cNvSpPr txBox="1"/>
          <p:nvPr/>
        </p:nvSpPr>
        <p:spPr>
          <a:xfrm>
            <a:off x="3914030" y="2196540"/>
            <a:ext cx="29479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8. Vkládání multimédií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video,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zvuk,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přehrát multimediální obsah během prezentace.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F5909A22-A5B0-24EE-A5A2-28464C8746AA}"/>
              </a:ext>
            </a:extLst>
          </p:cNvPr>
          <p:cNvSpPr txBox="1"/>
          <p:nvPr/>
        </p:nvSpPr>
        <p:spPr>
          <a:xfrm>
            <a:off x="3914030" y="2870684"/>
            <a:ext cx="29479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9. Prezentování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spustit prezentaci,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zobrazení prezentujícího,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přecházet mezi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ukončit prezentaci.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ABD462F9-ED23-68DC-F750-9E430D6B0C38}"/>
              </a:ext>
            </a:extLst>
          </p:cNvPr>
          <p:cNvSpPr txBox="1"/>
          <p:nvPr/>
        </p:nvSpPr>
        <p:spPr>
          <a:xfrm>
            <a:off x="3914030" y="3667939"/>
            <a:ext cx="29479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10. Tisk prezentace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podklady pro posluchače,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poznámky.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48F3F24A-61FB-CE70-15A6-F61CE809F666}"/>
              </a:ext>
            </a:extLst>
          </p:cNvPr>
          <p:cNvSpPr txBox="1"/>
          <p:nvPr/>
        </p:nvSpPr>
        <p:spPr>
          <a:xfrm>
            <a:off x="7508020" y="589938"/>
            <a:ext cx="357742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Pokročilejší dovednosti (na konci 1. ročníku)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předlohu snímků (základní orientace),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vytvářet vlastní motiv prezentace,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propojit text s obrázky a grafy,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hypertextové odkazy,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tlačítka akcí,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exportovat prezentaci do PDF nebo videa.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1E467134-1333-9182-CFD1-58DEACA8143A}"/>
              </a:ext>
            </a:extLst>
          </p:cNvPr>
          <p:cNvSpPr txBox="1"/>
          <p:nvPr/>
        </p:nvSpPr>
        <p:spPr>
          <a:xfrm>
            <a:off x="7508020" y="1657931"/>
            <a:ext cx="357742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Zásady správné prezentace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Jeden snímek = jedna hlavní myšlenka.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Málo textu, více obrázků a schémat.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Velké a dobře čitelné písmo.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Jednotný vzhled celé prezentace.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Dostatečný kontrast mezi textem a pozadím.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Nepoužívat příliš mnoho barev ani animací.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 mají doplňovat výklad, ne pouze zdobit.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C710C8AE-FBD1-8E6F-1FCE-CEE12BB81122}"/>
              </a:ext>
            </a:extLst>
          </p:cNvPr>
          <p:cNvSpPr txBox="1"/>
          <p:nvPr/>
        </p:nvSpPr>
        <p:spPr>
          <a:xfrm>
            <a:off x="7508020" y="2849035"/>
            <a:ext cx="374863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Očekávaná úroveň na konci 1. ročníku</a:t>
            </a:r>
          </a:p>
          <a:p>
            <a:pPr>
              <a:buNone/>
            </a:pPr>
            <a:r>
              <a:rPr lang="cs-CZ" sz="800" dirty="0"/>
              <a:t>Student by měl samostatně vytvořit </a:t>
            </a:r>
            <a:r>
              <a:rPr lang="cs-CZ" sz="800" b="1" dirty="0"/>
              <a:t>prezentaci o rozsahu 8–12 snímků</a:t>
            </a:r>
            <a:r>
              <a:rPr lang="cs-CZ" sz="800" dirty="0"/>
              <a:t>, která: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má jednotný vzhled,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obsahuje stručný a přehledný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využívá vhodné obrázky, tabulky nebo grafy,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používá jednoduché přechody a střídmé animace,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 určena k ústnímu výkladu, nikoli k doslovnému čtení ze snímků. </a:t>
            </a:r>
          </a:p>
          <a:p>
            <a:pPr>
              <a:buNone/>
            </a:pPr>
            <a:r>
              <a:rPr lang="cs-CZ" sz="800" dirty="0"/>
              <a:t>Takové dovednosti představují kvalitní základ pro tvorbu odborných prezentací během studia i pro budoucí práci ve zdravotnictví.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2BCB8EFC-BE44-2E79-D7F2-5A5025D9266B}"/>
              </a:ext>
            </a:extLst>
          </p:cNvPr>
          <p:cNvSpPr txBox="1"/>
          <p:nvPr/>
        </p:nvSpPr>
        <p:spPr>
          <a:xfrm>
            <a:off x="7508020" y="4163250"/>
            <a:ext cx="3967121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Praktické úlohy vhodné pro zdravotnické lyceum</a:t>
            </a:r>
          </a:p>
          <a:p>
            <a:pPr>
              <a:buNone/>
            </a:pPr>
            <a:r>
              <a:rPr lang="cs-CZ" sz="800" dirty="0"/>
              <a:t>Student by měl umět vytvořit například prezentaci na téma: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lidské tělo,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první pomoc,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zdravá výživa,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infekční onemocnění,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počítačový hardware,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operační systém,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aplikační software,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bezpečnost práce na počítači. </a:t>
            </a:r>
          </a:p>
          <a:p>
            <a:r>
              <a:rPr lang="cs-CZ" sz="800" dirty="0"/>
              <a:t>Prezentace by měla obsahovat: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titulní snímek,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obsah,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několik obsahových snímků,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 a ikony,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tabulku nebo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závěrečný snímek.</a:t>
            </a:r>
          </a:p>
        </p:txBody>
      </p:sp>
    </p:spTree>
    <p:extLst>
      <p:ext uri="{BB962C8B-B14F-4D97-AF65-F5344CB8AC3E}">
        <p14:creationId xmlns:p14="http://schemas.microsoft.com/office/powerpoint/2010/main" val="276586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73970C-18BE-F659-C2CC-50E5AA6FE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869" y="1218869"/>
            <a:ext cx="4420263" cy="442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2991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1829</Words>
  <Application>Microsoft Office PowerPoint</Application>
  <PresentationFormat>Širokoúhlá obrazovka</PresentationFormat>
  <Paragraphs>371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Arial Unicode MS</vt:lpstr>
      <vt:lpstr>Calibri</vt:lpstr>
      <vt:lpstr>Calibri Light</vt:lpstr>
      <vt:lpstr>Motiv Office</vt:lpstr>
      <vt:lpstr>Aplikační software INV 106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11</cp:revision>
  <dcterms:created xsi:type="dcterms:W3CDTF">2026-07-15T08:49:13Z</dcterms:created>
  <dcterms:modified xsi:type="dcterms:W3CDTF">2026-10-04T07:15:58Z</dcterms:modified>
</cp:coreProperties>
</file>