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626C3-4C92-4D2C-B606-0D299A807C9B}" type="datetimeFigureOut">
              <a:rPr lang="cs-CZ" smtClean="0"/>
              <a:t>13.3.2011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0B06312-A64C-4CDE-81E5-BFB27C71CFDA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C8626C3-4C92-4D2C-B606-0D299A807C9B}" type="datetimeFigureOut">
              <a:rPr lang="cs-CZ" smtClean="0"/>
              <a:t>13.3.2011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0B06312-A64C-4CDE-81E5-BFB27C71CFDA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626C3-4C92-4D2C-B606-0D299A807C9B}" type="datetimeFigureOut">
              <a:rPr lang="cs-CZ" smtClean="0"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06312-A64C-4CDE-81E5-BFB27C71CFD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626C3-4C92-4D2C-B606-0D299A807C9B}" type="datetimeFigureOut">
              <a:rPr lang="cs-CZ" smtClean="0"/>
              <a:t>13.3.2011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06312-A64C-4CDE-81E5-BFB27C71CFD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06312-A64C-4CDE-81E5-BFB27C71CFD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626C3-4C92-4D2C-B606-0D299A807C9B}" type="datetimeFigureOut">
              <a:rPr lang="cs-CZ" smtClean="0"/>
              <a:t>13.3.2011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626C3-4C92-4D2C-B606-0D299A807C9B}" type="datetimeFigureOut">
              <a:rPr lang="cs-CZ" smtClean="0"/>
              <a:t>13.3.2011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06312-A64C-4CDE-81E5-BFB27C71CFD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626C3-4C92-4D2C-B606-0D299A807C9B}" type="datetimeFigureOut">
              <a:rPr lang="cs-CZ" smtClean="0"/>
              <a:t>13.3.2011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06312-A64C-4CDE-81E5-BFB27C71CF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C8626C3-4C92-4D2C-B606-0D299A807C9B}" type="datetimeFigureOut">
              <a:rPr lang="cs-CZ" smtClean="0"/>
              <a:t>13.3.2011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0B06312-A64C-4CDE-81E5-BFB27C71CFD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626C3-4C92-4D2C-B606-0D299A807C9B}" type="datetimeFigureOut">
              <a:rPr lang="cs-CZ" smtClean="0"/>
              <a:t>13.3.2011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0B06312-A64C-4CDE-81E5-BFB27C71CFD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626C3-4C92-4D2C-B606-0D299A807C9B}" type="datetimeFigureOut">
              <a:rPr lang="cs-CZ" smtClean="0"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06312-A64C-4CDE-81E5-BFB27C71CF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626C3-4C92-4D2C-B606-0D299A807C9B}" type="datetimeFigureOut">
              <a:rPr lang="cs-CZ" smtClean="0"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06312-A64C-4CDE-81E5-BFB27C71CF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C8626C3-4C92-4D2C-B606-0D299A807C9B}" type="datetimeFigureOut">
              <a:rPr lang="cs-CZ" smtClean="0"/>
              <a:t>13.3.2011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0B06312-A64C-4CDE-81E5-BFB27C71CFDA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7200" b="1" dirty="0" smtClean="0"/>
              <a:t>FIGURY A TROPY</a:t>
            </a:r>
            <a:endParaRPr lang="cs-CZ" sz="72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Patří mezi tropy</a:t>
            </a:r>
          </a:p>
          <a:p>
            <a:r>
              <a:rPr lang="cs-CZ" dirty="0" smtClean="0"/>
              <a:t>Přirovnání na základě vnější podoby</a:t>
            </a:r>
          </a:p>
          <a:p>
            <a:r>
              <a:rPr lang="cs-CZ" dirty="0" smtClean="0"/>
              <a:t>Založeno na čtenářově fantazii</a:t>
            </a:r>
          </a:p>
          <a:p>
            <a:r>
              <a:rPr lang="cs-CZ" dirty="0" err="1" smtClean="0"/>
              <a:t>Např</a:t>
            </a:r>
            <a:r>
              <a:rPr lang="cs-CZ" dirty="0" smtClean="0"/>
              <a:t>: moře světel v dáli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METAFORA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Patří mezi tropy</a:t>
            </a:r>
          </a:p>
          <a:p>
            <a:r>
              <a:rPr lang="cs-CZ" dirty="0" smtClean="0"/>
              <a:t>Obrazné pojmenování založené na vnitřní podobnosti nebo věcné souvislosti</a:t>
            </a:r>
          </a:p>
          <a:p>
            <a:r>
              <a:rPr lang="cs-CZ" dirty="0" smtClean="0"/>
              <a:t>Častější než metafora</a:t>
            </a:r>
          </a:p>
          <a:p>
            <a:r>
              <a:rPr lang="cs-CZ" dirty="0" err="1" smtClean="0"/>
              <a:t>Např</a:t>
            </a:r>
            <a:r>
              <a:rPr lang="cs-CZ" dirty="0" smtClean="0"/>
              <a:t>: holandské město Eidam a sýr eidam nebo číst </a:t>
            </a:r>
            <a:r>
              <a:rPr lang="cs-CZ" dirty="0" err="1" smtClean="0"/>
              <a:t>Balzaca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METONYMIE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Patří mezi tropy</a:t>
            </a:r>
          </a:p>
          <a:p>
            <a:r>
              <a:rPr lang="cs-CZ" dirty="0" smtClean="0"/>
              <a:t>Tzv. zosobnění</a:t>
            </a:r>
          </a:p>
          <a:p>
            <a:r>
              <a:rPr lang="cs-CZ" dirty="0" smtClean="0"/>
              <a:t>Neživým věcem nebo abstraktním pojmům se přisuzují lidské vlastnosti nebo činnosti, které obvykle vykonává člověk</a:t>
            </a:r>
          </a:p>
          <a:p>
            <a:r>
              <a:rPr lang="cs-CZ" dirty="0" err="1" smtClean="0"/>
              <a:t>Např</a:t>
            </a:r>
            <a:r>
              <a:rPr lang="cs-CZ" dirty="0" smtClean="0"/>
              <a:t>: mráz mi běhal po zádech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PERSONIFIKACE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Patří mezi literární figury</a:t>
            </a:r>
          </a:p>
          <a:p>
            <a:r>
              <a:rPr lang="cs-CZ" dirty="0" smtClean="0"/>
              <a:t>Nezvyklé řazení slov oproti běžnému jazyku</a:t>
            </a:r>
          </a:p>
          <a:p>
            <a:r>
              <a:rPr lang="cs-CZ" dirty="0" err="1" smtClean="0"/>
              <a:t>Např</a:t>
            </a:r>
            <a:r>
              <a:rPr lang="cs-CZ" dirty="0" smtClean="0"/>
              <a:t>: Znám mnišku, v závoji když kráčí – sloveso je až na konci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INVERZE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Patří mezi literární tropy</a:t>
            </a:r>
          </a:p>
          <a:p>
            <a:r>
              <a:rPr lang="cs-CZ" dirty="0" smtClean="0"/>
              <a:t>Slova nebo výrok se použije v opačném významu, než je běžné</a:t>
            </a:r>
          </a:p>
          <a:p>
            <a:r>
              <a:rPr lang="cs-CZ" dirty="0" smtClean="0"/>
              <a:t>Pozná se to  z kontextu</a:t>
            </a:r>
          </a:p>
          <a:p>
            <a:r>
              <a:rPr lang="cs-CZ" dirty="0" smtClean="0"/>
              <a:t>Velmi silná ironie je sarkasmus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IRONIE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Patří mezi literární tropy</a:t>
            </a:r>
          </a:p>
          <a:p>
            <a:r>
              <a:rPr lang="cs-CZ" dirty="0" smtClean="0"/>
              <a:t>Jinak také nadsázka</a:t>
            </a:r>
          </a:p>
          <a:p>
            <a:r>
              <a:rPr lang="cs-CZ" dirty="0" smtClean="0"/>
              <a:t>Zveličení vlastností nebo jevů, kterým se dosáhne silnějšího emociálního účinku</a:t>
            </a:r>
          </a:p>
          <a:p>
            <a:r>
              <a:rPr lang="cs-CZ" dirty="0" err="1" smtClean="0"/>
              <a:t>Např</a:t>
            </a:r>
            <a:r>
              <a:rPr lang="cs-CZ" dirty="0" smtClean="0"/>
              <a:t>: sto roků v šachtě žil, mlčel jsem, sto roků kopal jsem uhlí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HYPERBOLA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Patří mezi literární tropy</a:t>
            </a:r>
          </a:p>
          <a:p>
            <a:r>
              <a:rPr lang="cs-CZ" dirty="0" smtClean="0"/>
              <a:t>Zjemnělé vyjádření negativního jevu tak, že se nahradí jiným, pro příjemce přijatelnějším</a:t>
            </a:r>
          </a:p>
          <a:p>
            <a:r>
              <a:rPr lang="cs-CZ" dirty="0" err="1" smtClean="0"/>
              <a:t>Např</a:t>
            </a:r>
            <a:r>
              <a:rPr lang="cs-CZ" dirty="0" smtClean="0"/>
              <a:t>: říkat nepravdu, odejít na věčné časy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EUFEMISMUS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Básnický přívlastek, který zdůrazňuje vlastnost nějakého jevu, předmětu nebo osoby</a:t>
            </a:r>
          </a:p>
          <a:p>
            <a:r>
              <a:rPr lang="cs-CZ" dirty="0" err="1" smtClean="0"/>
              <a:t>např</a:t>
            </a:r>
            <a:r>
              <a:rPr lang="cs-CZ" dirty="0" smtClean="0"/>
              <a:t>: vraný kůň, </a:t>
            </a:r>
            <a:r>
              <a:rPr lang="cs-CZ" dirty="0" err="1" smtClean="0"/>
              <a:t>pijáci</a:t>
            </a:r>
            <a:r>
              <a:rPr lang="cs-CZ" dirty="0" smtClean="0"/>
              <a:t> chrabří, sudy dunící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EPITETON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Básnická figura</a:t>
            </a:r>
          </a:p>
          <a:p>
            <a:r>
              <a:rPr lang="cs-CZ" dirty="0" smtClean="0"/>
              <a:t>Opakování jednoho a více slov na začátku dvou a více po sobě následujících veršů</a:t>
            </a:r>
          </a:p>
          <a:p>
            <a:r>
              <a:rPr lang="cs-CZ" dirty="0" err="1" smtClean="0"/>
              <a:t>Např</a:t>
            </a:r>
            <a:r>
              <a:rPr lang="cs-CZ" dirty="0" smtClean="0"/>
              <a:t>: znám mušku v mléce tonoucí,</a:t>
            </a:r>
          </a:p>
          <a:p>
            <a:pPr>
              <a:buNone/>
            </a:pPr>
            <a:r>
              <a:rPr lang="cs-CZ" dirty="0" smtClean="0"/>
              <a:t>              znám šat, jak lidi přejinačí,</a:t>
            </a:r>
          </a:p>
          <a:p>
            <a:pPr>
              <a:buNone/>
            </a:pPr>
            <a:r>
              <a:rPr lang="cs-CZ" dirty="0" smtClean="0"/>
              <a:t>              znám slunný čas i vichřici</a:t>
            </a:r>
          </a:p>
          <a:p>
            <a:pPr>
              <a:buNone/>
            </a:pPr>
            <a:r>
              <a:rPr lang="cs-CZ" dirty="0" smtClean="0"/>
              <a:t>              znám jabloň, kde se plody zračí</a:t>
            </a:r>
          </a:p>
          <a:p>
            <a:r>
              <a:rPr lang="cs-CZ" dirty="0" smtClean="0"/>
              <a:t>Opakem je epifora, kde se slova opakují na konci verše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ANAFORA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Patří mezi literární figury</a:t>
            </a:r>
          </a:p>
          <a:p>
            <a:r>
              <a:rPr lang="cs-CZ" dirty="0" smtClean="0"/>
              <a:t>Záměrné opakování stejné hlásky nebo více hlásek na začátku dvou a více po sobě jdoucích slov</a:t>
            </a:r>
          </a:p>
          <a:p>
            <a:r>
              <a:rPr lang="cs-CZ" dirty="0" err="1" smtClean="0"/>
              <a:t>Např</a:t>
            </a:r>
            <a:r>
              <a:rPr lang="cs-CZ" dirty="0" smtClean="0"/>
              <a:t>: slovo do světa </a:t>
            </a:r>
            <a:r>
              <a:rPr lang="cs-CZ" dirty="0" err="1" smtClean="0"/>
              <a:t>stvořenie</a:t>
            </a:r>
            <a:r>
              <a:rPr lang="cs-CZ" dirty="0" smtClean="0"/>
              <a:t>, potkal potkan potkana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ALITERACE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Přirovnání protikladem</a:t>
            </a:r>
          </a:p>
          <a:p>
            <a:r>
              <a:rPr lang="cs-CZ" dirty="0" smtClean="0"/>
              <a:t>Spojení dvou protikladných tvrzení </a:t>
            </a:r>
          </a:p>
          <a:p>
            <a:r>
              <a:rPr lang="cs-CZ" dirty="0" err="1" smtClean="0"/>
              <a:t>Např</a:t>
            </a:r>
            <a:r>
              <a:rPr lang="cs-CZ" dirty="0" smtClean="0"/>
              <a:t>: nahý jak červ, oděn jak prelát sám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ANTITEZE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Neboli jinotaj</a:t>
            </a:r>
          </a:p>
          <a:p>
            <a:r>
              <a:rPr lang="cs-CZ" dirty="0" smtClean="0"/>
              <a:t>Patří mezi tropy</a:t>
            </a:r>
          </a:p>
          <a:p>
            <a:r>
              <a:rPr lang="cs-CZ" dirty="0" smtClean="0"/>
              <a:t>Zobrazení jevů, vlastností, lidí, ale nepřímo</a:t>
            </a:r>
          </a:p>
          <a:p>
            <a:r>
              <a:rPr lang="cs-CZ" dirty="0" smtClean="0"/>
              <a:t>Alegorií je třeba bajka nebo Božská komedie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ALEGORIE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Stupňování</a:t>
            </a:r>
          </a:p>
          <a:p>
            <a:r>
              <a:rPr lang="cs-CZ" dirty="0" smtClean="0"/>
              <a:t>Řazení slov nebo slovních spojení tak, aby každé následující slovo (slovní spojení) mělo silnější účinek </a:t>
            </a:r>
          </a:p>
          <a:p>
            <a:r>
              <a:rPr lang="cs-CZ" dirty="0" err="1" smtClean="0"/>
              <a:t>Např</a:t>
            </a:r>
            <a:r>
              <a:rPr lang="cs-CZ" dirty="0" smtClean="0"/>
              <a:t>: Mnou přichází k sídlu vyhoštěnců,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           mnou přichází se do věčného bolu, 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           mnou přichází se k říši zatracenců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GRADACE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181</TotalTime>
  <Words>389</Words>
  <Application>Microsoft Office PowerPoint</Application>
  <PresentationFormat>Předvádění na obrazovce (4:3)</PresentationFormat>
  <Paragraphs>64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Papír</vt:lpstr>
      <vt:lpstr>FIGURY A TROPY</vt:lpstr>
      <vt:lpstr>METAFORA</vt:lpstr>
      <vt:lpstr>METONYMIE</vt:lpstr>
      <vt:lpstr>PERSONIFIKACE</vt:lpstr>
      <vt:lpstr>INVERZE</vt:lpstr>
      <vt:lpstr>IRONIE</vt:lpstr>
      <vt:lpstr>HYPERBOLA</vt:lpstr>
      <vt:lpstr>EUFEMISMUS</vt:lpstr>
      <vt:lpstr>EPITETON</vt:lpstr>
      <vt:lpstr>ANAFORA</vt:lpstr>
      <vt:lpstr>ALITERACE</vt:lpstr>
      <vt:lpstr>ANTITEZE</vt:lpstr>
      <vt:lpstr>ALEGORIE</vt:lpstr>
      <vt:lpstr>GRADACE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FIGURY A TROPY</dc:title>
  <dc:creator>Windows User</dc:creator>
  <cp:lastModifiedBy>Windows User</cp:lastModifiedBy>
  <cp:revision>5</cp:revision>
  <dcterms:created xsi:type="dcterms:W3CDTF">2011-03-13T12:34:46Z</dcterms:created>
  <dcterms:modified xsi:type="dcterms:W3CDTF">2011-03-13T15:36:39Z</dcterms:modified>
</cp:coreProperties>
</file>