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59" r:id="rId8"/>
    <p:sldId id="264" r:id="rId9"/>
    <p:sldId id="265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Rocket_(lokomotiva)" TargetMode="External"/><Relationship Id="rId2" Type="http://schemas.openxmlformats.org/officeDocument/2006/relationships/hyperlink" Target="https://cs.wikipedia.org/wiki/James_Wat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Friedrich_Engels" TargetMode="External"/><Relationship Id="rId5" Type="http://schemas.openxmlformats.org/officeDocument/2006/relationships/hyperlink" Target="https://cs.wikipedia.org/wiki/Karl_Marx" TargetMode="External"/><Relationship Id="rId4" Type="http://schemas.openxmlformats.org/officeDocument/2006/relationships/hyperlink" Target="https://zoom.iprima.cz/vyroci/parnik-clermont-prvni-plavb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700CFB-34D6-A621-1891-3DE9AEA80BE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PRŮMYSLOVÁ REVOLUCE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EAEEC79-43F1-74B5-5BBC-1A7B020D7C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693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B51475-1908-86EE-8C7C-1FC33FD97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PRŮMYSLOVÁ REVOLUCE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C40339A-94EA-78F2-9C40-C12049D991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Anglie – nadvláda nad moři=&gt; nejmocnější a nejrespektovanější země</a:t>
            </a:r>
          </a:p>
          <a:p>
            <a:r>
              <a:rPr lang="cs-CZ" dirty="0"/>
              <a:t>1770 – 1830 – obrovský hospodářský rozmach = </a:t>
            </a:r>
            <a:r>
              <a:rPr lang="cs-CZ" u="sng" dirty="0"/>
              <a:t>průmyslová revoluce</a:t>
            </a:r>
          </a:p>
          <a:p>
            <a:r>
              <a:rPr lang="cs-CZ" dirty="0"/>
              <a:t>Nové továrny, průplavy, silnice, železnice, sídliště</a:t>
            </a:r>
          </a:p>
          <a:p>
            <a:r>
              <a:rPr lang="cs-CZ" dirty="0"/>
              <a:t>Migrace obyvatel – venkované se stěhují do měst a pracují v nových podnicích</a:t>
            </a:r>
          </a:p>
          <a:p>
            <a:r>
              <a:rPr lang="cs-CZ" dirty="0"/>
              <a:t>Nová sociální vrstva – </a:t>
            </a:r>
            <a:r>
              <a:rPr lang="cs-CZ" b="1" dirty="0"/>
              <a:t>dělnictvo</a:t>
            </a:r>
          </a:p>
          <a:p>
            <a:r>
              <a:rPr lang="cs-CZ" dirty="0"/>
              <a:t>Další vrstvy – buržoazie (továrníci, bankéři, obchodníci) a střední vrstva (úřednictvo, inteligence)</a:t>
            </a:r>
          </a:p>
        </p:txBody>
      </p:sp>
    </p:spTree>
    <p:extLst>
      <p:ext uri="{BB962C8B-B14F-4D97-AF65-F5344CB8AC3E}">
        <p14:creationId xmlns:p14="http://schemas.microsoft.com/office/powerpoint/2010/main" val="1658496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FAF710-AC1C-F0CA-38CE-86E4C59EF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PRŮMYSLOVÁ REVOLUCE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13F3B40-03A5-D773-E729-14ECBDDC22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Rozvoj těžby uhlí, železné rudy, výroba železa</a:t>
            </a:r>
          </a:p>
          <a:p>
            <a:r>
              <a:rPr lang="cs-CZ" dirty="0"/>
              <a:t>Parní stroj – James Watt</a:t>
            </a:r>
          </a:p>
          <a:p>
            <a:r>
              <a:rPr lang="cs-CZ" dirty="0"/>
              <a:t>=&gt; rozvoj strojírenství´&gt; lokomotiva – George </a:t>
            </a:r>
            <a:r>
              <a:rPr lang="cs-CZ" dirty="0" err="1"/>
              <a:t>Stephenson</a:t>
            </a:r>
            <a:endParaRPr lang="cs-CZ" dirty="0"/>
          </a:p>
          <a:p>
            <a:r>
              <a:rPr lang="cs-CZ" dirty="0"/>
              <a:t>První železnice – 1825 – </a:t>
            </a:r>
            <a:r>
              <a:rPr lang="cs-CZ" dirty="0" err="1"/>
              <a:t>Stockton</a:t>
            </a:r>
            <a:r>
              <a:rPr lang="cs-CZ" dirty="0"/>
              <a:t> – </a:t>
            </a:r>
            <a:r>
              <a:rPr lang="cs-CZ" dirty="0" err="1"/>
              <a:t>Darlington</a:t>
            </a:r>
            <a:endParaRPr lang="cs-CZ" dirty="0"/>
          </a:p>
          <a:p>
            <a:r>
              <a:rPr lang="cs-CZ" dirty="0"/>
              <a:t>Paroloď – Robert </a:t>
            </a:r>
            <a:r>
              <a:rPr lang="cs-CZ" dirty="0" err="1"/>
              <a:t>Fulton</a:t>
            </a:r>
            <a:endParaRPr lang="cs-CZ" dirty="0"/>
          </a:p>
          <a:p>
            <a:r>
              <a:rPr lang="cs-CZ" dirty="0"/>
              <a:t>30. léta 19. století - telegraf</a:t>
            </a:r>
          </a:p>
        </p:txBody>
      </p:sp>
    </p:spTree>
    <p:extLst>
      <p:ext uri="{BB962C8B-B14F-4D97-AF65-F5344CB8AC3E}">
        <p14:creationId xmlns:p14="http://schemas.microsoft.com/office/powerpoint/2010/main" val="1489598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D70F7A-9A07-AF08-2099-3E3771F81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PARNÍ STROJ</a:t>
            </a:r>
          </a:p>
        </p:txBody>
      </p:sp>
      <p:pic>
        <p:nvPicPr>
          <p:cNvPr id="1026" name="Picture 2" descr="James Watt – Wikipedie">
            <a:extLst>
              <a:ext uri="{FF2B5EF4-FFF2-40B4-BE49-F238E27FC236}">
                <a16:creationId xmlns:a16="http://schemas.microsoft.com/office/drawing/2014/main" id="{8535F29B-25FF-5D41-3A20-7CFBD4FF2E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174" y="2616400"/>
            <a:ext cx="2793651" cy="32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4969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FCD53E-EF60-A85D-85FC-03350BB44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LOKOMOTIVA</a:t>
            </a:r>
          </a:p>
        </p:txBody>
      </p:sp>
      <p:pic>
        <p:nvPicPr>
          <p:cNvPr id="2050" name="Picture 2" descr="Rocket (lokomotiva) – Wikipedie">
            <a:extLst>
              <a:ext uri="{FF2B5EF4-FFF2-40B4-BE49-F238E27FC236}">
                <a16:creationId xmlns:a16="http://schemas.microsoft.com/office/drawing/2014/main" id="{164670C2-8DD1-87CF-05A9-ED5720666FB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618" y="2557463"/>
            <a:ext cx="474876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495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13AF5F-E8A7-113E-4E36-E62F641D9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PAROLOĎ</a:t>
            </a:r>
          </a:p>
        </p:txBody>
      </p:sp>
      <p:pic>
        <p:nvPicPr>
          <p:cNvPr id="3074" name="Picture 2" descr="Historie paroplavby: První jízda parníku Clermont proběhla 17. srpna 1807 -  Prima Zoom">
            <a:extLst>
              <a:ext uri="{FF2B5EF4-FFF2-40B4-BE49-F238E27FC236}">
                <a16:creationId xmlns:a16="http://schemas.microsoft.com/office/drawing/2014/main" id="{243196EC-2656-CBB8-5247-976F23978F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778" y="2557463"/>
            <a:ext cx="589844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577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5F34FB-054A-634D-2CED-36AC40B15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PRŮMYSLOVÁ REVOLUCE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1AA67A7-A549-E202-DE6D-AFD70619D7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Migrace obyvatelstva</a:t>
            </a:r>
          </a:p>
          <a:p>
            <a:r>
              <a:rPr lang="cs-CZ" dirty="0"/>
              <a:t>Nízké mzdy=&gt; sociální bída a nelidské pracovní podmínky</a:t>
            </a:r>
          </a:p>
          <a:p>
            <a:r>
              <a:rPr lang="cs-CZ" dirty="0"/>
              <a:t>Zavádění nových pracovních strojů, které nahrazovaly práci lidí</a:t>
            </a:r>
          </a:p>
          <a:p>
            <a:r>
              <a:rPr lang="cs-CZ" dirty="0"/>
              <a:t>=&gt; vznik odborů</a:t>
            </a:r>
          </a:p>
          <a:p>
            <a:r>
              <a:rPr lang="cs-CZ" dirty="0"/>
              <a:t>Nové socialistické učení – Karl Marx, Fridrich Engels</a:t>
            </a:r>
          </a:p>
        </p:txBody>
      </p:sp>
    </p:spTree>
    <p:extLst>
      <p:ext uri="{BB962C8B-B14F-4D97-AF65-F5344CB8AC3E}">
        <p14:creationId xmlns:p14="http://schemas.microsoft.com/office/powerpoint/2010/main" val="2071846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2F8437-3175-AB4F-06F6-7E65D121A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KARL MARX</a:t>
            </a:r>
          </a:p>
        </p:txBody>
      </p:sp>
      <p:pic>
        <p:nvPicPr>
          <p:cNvPr id="4098" name="Picture 2" descr="Karl Marx – Wikipedie">
            <a:extLst>
              <a:ext uri="{FF2B5EF4-FFF2-40B4-BE49-F238E27FC236}">
                <a16:creationId xmlns:a16="http://schemas.microsoft.com/office/drawing/2014/main" id="{029FDF30-6392-4662-20AC-E40435B5ED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882" y="2557463"/>
            <a:ext cx="262023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550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3A32E2-D734-A4F4-64C1-1C1124B37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FRIDRICH ENGELS</a:t>
            </a:r>
          </a:p>
        </p:txBody>
      </p:sp>
      <p:pic>
        <p:nvPicPr>
          <p:cNvPr id="5122" name="Picture 2" descr="Friedrich Engels - Wikipedia">
            <a:extLst>
              <a:ext uri="{FF2B5EF4-FFF2-40B4-BE49-F238E27FC236}">
                <a16:creationId xmlns:a16="http://schemas.microsoft.com/office/drawing/2014/main" id="{AD78665F-120F-8CB8-DE2B-B8854168E86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696" y="2557463"/>
            <a:ext cx="221060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138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748494-C122-F86E-4E68-4E1AC1188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3BCEE8-4BFE-FD8B-50FC-CAAA63857A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https://cs.wikipedia.org/wiki/James_Watt</a:t>
            </a:r>
            <a:endParaRPr lang="cs-CZ" dirty="0"/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https://cs.wikipedia.org/wiki/</a:t>
            </a:r>
            <a:r>
              <a:rPr lang="cs-CZ" dirty="0" err="1">
                <a:hlinkClick r:id="rId3"/>
              </a:rPr>
              <a:t>Rocket</a:t>
            </a:r>
            <a:r>
              <a:rPr lang="cs-CZ" dirty="0">
                <a:hlinkClick r:id="rId3"/>
              </a:rPr>
              <a:t>_(lokomotiva)</a:t>
            </a:r>
            <a:endParaRPr lang="cs-CZ" dirty="0"/>
          </a:p>
          <a:p>
            <a:r>
              <a:rPr lang="cs-CZ" dirty="0"/>
              <a:t>3 - </a:t>
            </a:r>
            <a:r>
              <a:rPr lang="cs-CZ" dirty="0">
                <a:hlinkClick r:id="rId4"/>
              </a:rPr>
              <a:t>https://zoom.iprima.cz/vyroci/parnik-clermont-prvni-plavba</a:t>
            </a:r>
            <a:endParaRPr lang="cs-CZ" dirty="0"/>
          </a:p>
          <a:p>
            <a:r>
              <a:rPr lang="cs-CZ" dirty="0"/>
              <a:t>4 - </a:t>
            </a:r>
            <a:r>
              <a:rPr lang="cs-CZ" dirty="0">
                <a:hlinkClick r:id="rId5"/>
              </a:rPr>
              <a:t>https://cs.wikipedia.org/wiki/Karl_Marx</a:t>
            </a:r>
            <a:endParaRPr lang="cs-CZ" dirty="0"/>
          </a:p>
          <a:p>
            <a:r>
              <a:rPr lang="cs-CZ" dirty="0"/>
              <a:t>5 - </a:t>
            </a:r>
            <a:r>
              <a:rPr lang="cs-CZ" dirty="0">
                <a:hlinkClick r:id="rId6"/>
              </a:rPr>
              <a:t>https://en.wikipedia.org/wiki/Friedrich_Engels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30208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</TotalTime>
  <Words>186</Words>
  <Application>Microsoft Office PowerPoint</Application>
  <PresentationFormat>Širokoúhlá obrazovka</PresentationFormat>
  <Paragraphs>32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PRŮMYSLOVÁ REVOLUCE</vt:lpstr>
      <vt:lpstr>PRŮMYSLOVÁ REVOLUCE</vt:lpstr>
      <vt:lpstr>PRŮMYSLOVÁ REVOLUCE</vt:lpstr>
      <vt:lpstr>PARNÍ STROJ</vt:lpstr>
      <vt:lpstr>LOKOMOTIVA</vt:lpstr>
      <vt:lpstr>PAROLOĎ</vt:lpstr>
      <vt:lpstr>PRŮMYSLOVÁ REVOLUCE</vt:lpstr>
      <vt:lpstr>KARL MARX</vt:lpstr>
      <vt:lpstr>FRIDRICH ENGELS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PRŮMYSLOVÁ REVOLUCE</dc:title>
  <dc:creator>Pc</dc:creator>
  <cp:lastModifiedBy>BLAŽKOVÁ</cp:lastModifiedBy>
  <cp:revision>1</cp:revision>
  <dcterms:created xsi:type="dcterms:W3CDTF">2022-11-10T18:16:53Z</dcterms:created>
  <dcterms:modified xsi:type="dcterms:W3CDTF">2022-11-11T06:47:49Z</dcterms:modified>
</cp:coreProperties>
</file>