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414" r:id="rId4"/>
    <p:sldId id="415" r:id="rId5"/>
    <p:sldId id="393" r:id="rId6"/>
    <p:sldId id="416" r:id="rId7"/>
    <p:sldId id="395" r:id="rId8"/>
    <p:sldId id="396" r:id="rId9"/>
    <p:sldId id="397" r:id="rId10"/>
    <p:sldId id="287" r:id="rId11"/>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4660"/>
  </p:normalViewPr>
  <p:slideViewPr>
    <p:cSldViewPr snapToGrid="0">
      <p:cViewPr varScale="1">
        <p:scale>
          <a:sx n="120" d="100"/>
          <a:sy n="120" d="100"/>
        </p:scale>
        <p:origin x="1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9D1590-A922-9476-1C04-06B4537AFB7E}"/>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745C5A4D-52CE-4372-C96F-3EF71E687B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4FC4F687-768D-56A9-3D04-55BB969F4639}"/>
              </a:ext>
            </a:extLst>
          </p:cNvPr>
          <p:cNvSpPr>
            <a:spLocks noGrp="1"/>
          </p:cNvSpPr>
          <p:nvPr>
            <p:ph type="dt" sz="half" idx="10"/>
          </p:nvPr>
        </p:nvSpPr>
        <p:spPr/>
        <p:txBody>
          <a:bodyPr/>
          <a:lstStyle/>
          <a:p>
            <a:fld id="{B8B7E467-9463-49C5-B0B8-A8E1EAC4C97E}" type="datetimeFigureOut">
              <a:rPr lang="cs-CZ" smtClean="0"/>
              <a:t>17.05.2026</a:t>
            </a:fld>
            <a:endParaRPr lang="cs-CZ"/>
          </a:p>
        </p:txBody>
      </p:sp>
      <p:sp>
        <p:nvSpPr>
          <p:cNvPr id="5" name="Zástupný symbol pro zápatí 4">
            <a:extLst>
              <a:ext uri="{FF2B5EF4-FFF2-40B4-BE49-F238E27FC236}">
                <a16:creationId xmlns:a16="http://schemas.microsoft.com/office/drawing/2014/main" id="{0A94943E-54EA-A204-8B0F-A95F169ABCC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DB0DC948-EB8B-1F93-FC6C-45500366D01B}"/>
              </a:ext>
            </a:extLst>
          </p:cNvPr>
          <p:cNvSpPr>
            <a:spLocks noGrp="1"/>
          </p:cNvSpPr>
          <p:nvPr>
            <p:ph type="sldNum" sz="quarter" idx="12"/>
          </p:nvPr>
        </p:nvSpPr>
        <p:spPr/>
        <p:txBody>
          <a:bodyPr/>
          <a:lstStyle/>
          <a:p>
            <a:fld id="{0561097D-1EF6-4FFE-9235-D633DEE16D3B}" type="slidenum">
              <a:rPr lang="cs-CZ" smtClean="0"/>
              <a:t>‹#›</a:t>
            </a:fld>
            <a:endParaRPr lang="cs-CZ"/>
          </a:p>
        </p:txBody>
      </p:sp>
    </p:spTree>
    <p:extLst>
      <p:ext uri="{BB962C8B-B14F-4D97-AF65-F5344CB8AC3E}">
        <p14:creationId xmlns:p14="http://schemas.microsoft.com/office/powerpoint/2010/main" val="36356910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B01EA74-5BA2-1869-770E-4666C1B387F1}"/>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897A0AE8-0710-5FB7-66B6-A243C62E57A3}"/>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11529D69-5F29-95B4-3D88-8D334CA5F10F}"/>
              </a:ext>
            </a:extLst>
          </p:cNvPr>
          <p:cNvSpPr>
            <a:spLocks noGrp="1"/>
          </p:cNvSpPr>
          <p:nvPr>
            <p:ph type="dt" sz="half" idx="10"/>
          </p:nvPr>
        </p:nvSpPr>
        <p:spPr/>
        <p:txBody>
          <a:bodyPr/>
          <a:lstStyle/>
          <a:p>
            <a:fld id="{B8B7E467-9463-49C5-B0B8-A8E1EAC4C97E}" type="datetimeFigureOut">
              <a:rPr lang="cs-CZ" smtClean="0"/>
              <a:t>17.05.2026</a:t>
            </a:fld>
            <a:endParaRPr lang="cs-CZ"/>
          </a:p>
        </p:txBody>
      </p:sp>
      <p:sp>
        <p:nvSpPr>
          <p:cNvPr id="5" name="Zástupný symbol pro zápatí 4">
            <a:extLst>
              <a:ext uri="{FF2B5EF4-FFF2-40B4-BE49-F238E27FC236}">
                <a16:creationId xmlns:a16="http://schemas.microsoft.com/office/drawing/2014/main" id="{159FC3F0-86ED-3F04-2F13-F732FACDAC50}"/>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C5642B93-BEE2-6F6C-1D1D-EAC70C719457}"/>
              </a:ext>
            </a:extLst>
          </p:cNvPr>
          <p:cNvSpPr>
            <a:spLocks noGrp="1"/>
          </p:cNvSpPr>
          <p:nvPr>
            <p:ph type="sldNum" sz="quarter" idx="12"/>
          </p:nvPr>
        </p:nvSpPr>
        <p:spPr/>
        <p:txBody>
          <a:bodyPr/>
          <a:lstStyle/>
          <a:p>
            <a:fld id="{0561097D-1EF6-4FFE-9235-D633DEE16D3B}" type="slidenum">
              <a:rPr lang="cs-CZ" smtClean="0"/>
              <a:t>‹#›</a:t>
            </a:fld>
            <a:endParaRPr lang="cs-CZ"/>
          </a:p>
        </p:txBody>
      </p:sp>
    </p:spTree>
    <p:extLst>
      <p:ext uri="{BB962C8B-B14F-4D97-AF65-F5344CB8AC3E}">
        <p14:creationId xmlns:p14="http://schemas.microsoft.com/office/powerpoint/2010/main" val="641384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8D7B208-B187-A97A-F7A6-BE892ABDC846}"/>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6F76420F-178D-ACFE-0A21-180AD68D12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E345050D-00E3-0ADE-6B6E-6DC235E71176}"/>
              </a:ext>
            </a:extLst>
          </p:cNvPr>
          <p:cNvSpPr>
            <a:spLocks noGrp="1"/>
          </p:cNvSpPr>
          <p:nvPr>
            <p:ph type="dt" sz="half" idx="10"/>
          </p:nvPr>
        </p:nvSpPr>
        <p:spPr/>
        <p:txBody>
          <a:bodyPr/>
          <a:lstStyle/>
          <a:p>
            <a:fld id="{B8B7E467-9463-49C5-B0B8-A8E1EAC4C97E}" type="datetimeFigureOut">
              <a:rPr lang="cs-CZ" smtClean="0"/>
              <a:t>17.05.2026</a:t>
            </a:fld>
            <a:endParaRPr lang="cs-CZ"/>
          </a:p>
        </p:txBody>
      </p:sp>
      <p:sp>
        <p:nvSpPr>
          <p:cNvPr id="5" name="Zástupný symbol pro zápatí 4">
            <a:extLst>
              <a:ext uri="{FF2B5EF4-FFF2-40B4-BE49-F238E27FC236}">
                <a16:creationId xmlns:a16="http://schemas.microsoft.com/office/drawing/2014/main" id="{E8476E3F-6AC1-7E72-AB0B-708E08498C83}"/>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84CFEAE2-B1C3-EADF-02FE-2C6DEA689425}"/>
              </a:ext>
            </a:extLst>
          </p:cNvPr>
          <p:cNvSpPr>
            <a:spLocks noGrp="1"/>
          </p:cNvSpPr>
          <p:nvPr>
            <p:ph type="sldNum" sz="quarter" idx="12"/>
          </p:nvPr>
        </p:nvSpPr>
        <p:spPr/>
        <p:txBody>
          <a:bodyPr/>
          <a:lstStyle/>
          <a:p>
            <a:fld id="{0561097D-1EF6-4FFE-9235-D633DEE16D3B}" type="slidenum">
              <a:rPr lang="cs-CZ" smtClean="0"/>
              <a:t>‹#›</a:t>
            </a:fld>
            <a:endParaRPr lang="cs-CZ"/>
          </a:p>
        </p:txBody>
      </p:sp>
    </p:spTree>
    <p:extLst>
      <p:ext uri="{BB962C8B-B14F-4D97-AF65-F5344CB8AC3E}">
        <p14:creationId xmlns:p14="http://schemas.microsoft.com/office/powerpoint/2010/main" val="2581257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70753F4-152E-A4E0-AED1-5A962396B5FC}"/>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A97AFAD1-4AB8-CD50-865D-40F6A4E54CCC}"/>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4F3A6FD8-41B4-0820-59DB-C71ECE18EDB2}"/>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BBB0ACBC-2FD8-9A14-89FC-264BF55857A9}"/>
              </a:ext>
            </a:extLst>
          </p:cNvPr>
          <p:cNvSpPr>
            <a:spLocks noGrp="1"/>
          </p:cNvSpPr>
          <p:nvPr>
            <p:ph type="dt" sz="half" idx="10"/>
          </p:nvPr>
        </p:nvSpPr>
        <p:spPr/>
        <p:txBody>
          <a:bodyPr/>
          <a:lstStyle/>
          <a:p>
            <a:fld id="{B8B7E467-9463-49C5-B0B8-A8E1EAC4C97E}" type="datetimeFigureOut">
              <a:rPr lang="cs-CZ" smtClean="0"/>
              <a:t>17.05.2026</a:t>
            </a:fld>
            <a:endParaRPr lang="cs-CZ"/>
          </a:p>
        </p:txBody>
      </p:sp>
      <p:sp>
        <p:nvSpPr>
          <p:cNvPr id="6" name="Zástupný symbol pro zápatí 5">
            <a:extLst>
              <a:ext uri="{FF2B5EF4-FFF2-40B4-BE49-F238E27FC236}">
                <a16:creationId xmlns:a16="http://schemas.microsoft.com/office/drawing/2014/main" id="{F16C4194-37C6-DC04-D21B-D75E20307BC4}"/>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4AB0CD32-0AD4-FBC3-694E-C8697A1DFA7A}"/>
              </a:ext>
            </a:extLst>
          </p:cNvPr>
          <p:cNvSpPr>
            <a:spLocks noGrp="1"/>
          </p:cNvSpPr>
          <p:nvPr>
            <p:ph type="sldNum" sz="quarter" idx="12"/>
          </p:nvPr>
        </p:nvSpPr>
        <p:spPr/>
        <p:txBody>
          <a:bodyPr/>
          <a:lstStyle/>
          <a:p>
            <a:fld id="{0561097D-1EF6-4FFE-9235-D633DEE16D3B}" type="slidenum">
              <a:rPr lang="cs-CZ" smtClean="0"/>
              <a:t>‹#›</a:t>
            </a:fld>
            <a:endParaRPr lang="cs-CZ"/>
          </a:p>
        </p:txBody>
      </p:sp>
    </p:spTree>
    <p:extLst>
      <p:ext uri="{BB962C8B-B14F-4D97-AF65-F5344CB8AC3E}">
        <p14:creationId xmlns:p14="http://schemas.microsoft.com/office/powerpoint/2010/main" val="100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16D1B28-560E-94E3-19D3-C59877516329}"/>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C68CFCCB-3624-5ECF-7413-9B702D1CC7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0B82A246-2E96-06A0-A48D-22DB7A0EEB42}"/>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357894ED-E1EA-4B28-C5B5-A6EBB049C3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A733A431-700C-3738-0D1F-FE64CDA32634}"/>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C2F3DE9F-C9FC-6275-7B0E-C37A1720DD28}"/>
              </a:ext>
            </a:extLst>
          </p:cNvPr>
          <p:cNvSpPr>
            <a:spLocks noGrp="1"/>
          </p:cNvSpPr>
          <p:nvPr>
            <p:ph type="dt" sz="half" idx="10"/>
          </p:nvPr>
        </p:nvSpPr>
        <p:spPr/>
        <p:txBody>
          <a:bodyPr/>
          <a:lstStyle/>
          <a:p>
            <a:fld id="{B8B7E467-9463-49C5-B0B8-A8E1EAC4C97E}" type="datetimeFigureOut">
              <a:rPr lang="cs-CZ" smtClean="0"/>
              <a:t>17.05.2026</a:t>
            </a:fld>
            <a:endParaRPr lang="cs-CZ"/>
          </a:p>
        </p:txBody>
      </p:sp>
      <p:sp>
        <p:nvSpPr>
          <p:cNvPr id="8" name="Zástupný symbol pro zápatí 7">
            <a:extLst>
              <a:ext uri="{FF2B5EF4-FFF2-40B4-BE49-F238E27FC236}">
                <a16:creationId xmlns:a16="http://schemas.microsoft.com/office/drawing/2014/main" id="{41B55E86-656A-BB33-A534-C6B6C4ACCEBE}"/>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40272E8C-BB41-C310-B9FA-B1F656009C24}"/>
              </a:ext>
            </a:extLst>
          </p:cNvPr>
          <p:cNvSpPr>
            <a:spLocks noGrp="1"/>
          </p:cNvSpPr>
          <p:nvPr>
            <p:ph type="sldNum" sz="quarter" idx="12"/>
          </p:nvPr>
        </p:nvSpPr>
        <p:spPr/>
        <p:txBody>
          <a:bodyPr/>
          <a:lstStyle/>
          <a:p>
            <a:fld id="{0561097D-1EF6-4FFE-9235-D633DEE16D3B}" type="slidenum">
              <a:rPr lang="cs-CZ" smtClean="0"/>
              <a:t>‹#›</a:t>
            </a:fld>
            <a:endParaRPr lang="cs-CZ"/>
          </a:p>
        </p:txBody>
      </p:sp>
    </p:spTree>
    <p:extLst>
      <p:ext uri="{BB962C8B-B14F-4D97-AF65-F5344CB8AC3E}">
        <p14:creationId xmlns:p14="http://schemas.microsoft.com/office/powerpoint/2010/main" val="3345680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E83AF4A-1ECB-D06A-80DC-B7F87693A608}"/>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CCEF1543-6D82-9CB0-155D-F2A32D756B6C}"/>
              </a:ext>
            </a:extLst>
          </p:cNvPr>
          <p:cNvSpPr>
            <a:spLocks noGrp="1"/>
          </p:cNvSpPr>
          <p:nvPr>
            <p:ph type="dt" sz="half" idx="10"/>
          </p:nvPr>
        </p:nvSpPr>
        <p:spPr/>
        <p:txBody>
          <a:bodyPr/>
          <a:lstStyle/>
          <a:p>
            <a:fld id="{B8B7E467-9463-49C5-B0B8-A8E1EAC4C97E}" type="datetimeFigureOut">
              <a:rPr lang="cs-CZ" smtClean="0"/>
              <a:t>17.05.2026</a:t>
            </a:fld>
            <a:endParaRPr lang="cs-CZ"/>
          </a:p>
        </p:txBody>
      </p:sp>
      <p:sp>
        <p:nvSpPr>
          <p:cNvPr id="4" name="Zástupný symbol pro zápatí 3">
            <a:extLst>
              <a:ext uri="{FF2B5EF4-FFF2-40B4-BE49-F238E27FC236}">
                <a16:creationId xmlns:a16="http://schemas.microsoft.com/office/drawing/2014/main" id="{95C0E0B7-056B-8621-6BEC-173FCF1355F0}"/>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3ABBD588-E696-7554-A456-D8BCE61E5909}"/>
              </a:ext>
            </a:extLst>
          </p:cNvPr>
          <p:cNvSpPr>
            <a:spLocks noGrp="1"/>
          </p:cNvSpPr>
          <p:nvPr>
            <p:ph type="sldNum" sz="quarter" idx="12"/>
          </p:nvPr>
        </p:nvSpPr>
        <p:spPr/>
        <p:txBody>
          <a:bodyPr/>
          <a:lstStyle/>
          <a:p>
            <a:fld id="{0561097D-1EF6-4FFE-9235-D633DEE16D3B}" type="slidenum">
              <a:rPr lang="cs-CZ" smtClean="0"/>
              <a:t>‹#›</a:t>
            </a:fld>
            <a:endParaRPr lang="cs-CZ"/>
          </a:p>
        </p:txBody>
      </p:sp>
    </p:spTree>
    <p:extLst>
      <p:ext uri="{BB962C8B-B14F-4D97-AF65-F5344CB8AC3E}">
        <p14:creationId xmlns:p14="http://schemas.microsoft.com/office/powerpoint/2010/main" val="29593051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A655B656-C5E1-025B-2B15-23B0E2A4BFAE}"/>
              </a:ext>
            </a:extLst>
          </p:cNvPr>
          <p:cNvSpPr>
            <a:spLocks noGrp="1"/>
          </p:cNvSpPr>
          <p:nvPr>
            <p:ph type="dt" sz="half" idx="10"/>
          </p:nvPr>
        </p:nvSpPr>
        <p:spPr/>
        <p:txBody>
          <a:bodyPr/>
          <a:lstStyle/>
          <a:p>
            <a:fld id="{B8B7E467-9463-49C5-B0B8-A8E1EAC4C97E}" type="datetimeFigureOut">
              <a:rPr lang="cs-CZ" smtClean="0"/>
              <a:t>17.05.2026</a:t>
            </a:fld>
            <a:endParaRPr lang="cs-CZ"/>
          </a:p>
        </p:txBody>
      </p:sp>
      <p:sp>
        <p:nvSpPr>
          <p:cNvPr id="3" name="Zástupný symbol pro zápatí 2">
            <a:extLst>
              <a:ext uri="{FF2B5EF4-FFF2-40B4-BE49-F238E27FC236}">
                <a16:creationId xmlns:a16="http://schemas.microsoft.com/office/drawing/2014/main" id="{DED91818-08A4-24C3-DBD1-B6751ADEB54F}"/>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65CF3856-B26D-526E-E5F9-987BA162A2F5}"/>
              </a:ext>
            </a:extLst>
          </p:cNvPr>
          <p:cNvSpPr>
            <a:spLocks noGrp="1"/>
          </p:cNvSpPr>
          <p:nvPr>
            <p:ph type="sldNum" sz="quarter" idx="12"/>
          </p:nvPr>
        </p:nvSpPr>
        <p:spPr/>
        <p:txBody>
          <a:bodyPr/>
          <a:lstStyle/>
          <a:p>
            <a:fld id="{0561097D-1EF6-4FFE-9235-D633DEE16D3B}" type="slidenum">
              <a:rPr lang="cs-CZ" smtClean="0"/>
              <a:t>‹#›</a:t>
            </a:fld>
            <a:endParaRPr lang="cs-CZ"/>
          </a:p>
        </p:txBody>
      </p:sp>
    </p:spTree>
    <p:extLst>
      <p:ext uri="{BB962C8B-B14F-4D97-AF65-F5344CB8AC3E}">
        <p14:creationId xmlns:p14="http://schemas.microsoft.com/office/powerpoint/2010/main" val="37286546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3A03889-FABD-E039-6D06-6C831E369595}"/>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7DFEFCC5-8D82-0222-B0A1-6C05585F2C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97632D46-A276-C643-2F4D-D6D3D87E24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AB5B64DE-FA25-63E4-601A-A5F39943B730}"/>
              </a:ext>
            </a:extLst>
          </p:cNvPr>
          <p:cNvSpPr>
            <a:spLocks noGrp="1"/>
          </p:cNvSpPr>
          <p:nvPr>
            <p:ph type="dt" sz="half" idx="10"/>
          </p:nvPr>
        </p:nvSpPr>
        <p:spPr/>
        <p:txBody>
          <a:bodyPr/>
          <a:lstStyle/>
          <a:p>
            <a:fld id="{B8B7E467-9463-49C5-B0B8-A8E1EAC4C97E}" type="datetimeFigureOut">
              <a:rPr lang="cs-CZ" smtClean="0"/>
              <a:t>17.05.2026</a:t>
            </a:fld>
            <a:endParaRPr lang="cs-CZ"/>
          </a:p>
        </p:txBody>
      </p:sp>
      <p:sp>
        <p:nvSpPr>
          <p:cNvPr id="6" name="Zástupný symbol pro zápatí 5">
            <a:extLst>
              <a:ext uri="{FF2B5EF4-FFF2-40B4-BE49-F238E27FC236}">
                <a16:creationId xmlns:a16="http://schemas.microsoft.com/office/drawing/2014/main" id="{F82B0F7C-855D-2D5B-57E7-046EB7BB51E3}"/>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7C018AFB-7FAD-4452-ADDF-A63C78ABCBC9}"/>
              </a:ext>
            </a:extLst>
          </p:cNvPr>
          <p:cNvSpPr>
            <a:spLocks noGrp="1"/>
          </p:cNvSpPr>
          <p:nvPr>
            <p:ph type="sldNum" sz="quarter" idx="12"/>
          </p:nvPr>
        </p:nvSpPr>
        <p:spPr/>
        <p:txBody>
          <a:bodyPr/>
          <a:lstStyle/>
          <a:p>
            <a:fld id="{0561097D-1EF6-4FFE-9235-D633DEE16D3B}" type="slidenum">
              <a:rPr lang="cs-CZ" smtClean="0"/>
              <a:t>‹#›</a:t>
            </a:fld>
            <a:endParaRPr lang="cs-CZ"/>
          </a:p>
        </p:txBody>
      </p:sp>
    </p:spTree>
    <p:extLst>
      <p:ext uri="{BB962C8B-B14F-4D97-AF65-F5344CB8AC3E}">
        <p14:creationId xmlns:p14="http://schemas.microsoft.com/office/powerpoint/2010/main" val="954342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2F21C15-BD4B-16D3-9052-3B259947308B}"/>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6B36143F-D960-CE05-5F86-382F0ADEDBC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4E181D9D-7C1D-E684-6C2F-6FCD2449A1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0E93BD7F-96D8-3875-B98B-9FAC02502930}"/>
              </a:ext>
            </a:extLst>
          </p:cNvPr>
          <p:cNvSpPr>
            <a:spLocks noGrp="1"/>
          </p:cNvSpPr>
          <p:nvPr>
            <p:ph type="dt" sz="half" idx="10"/>
          </p:nvPr>
        </p:nvSpPr>
        <p:spPr/>
        <p:txBody>
          <a:bodyPr/>
          <a:lstStyle/>
          <a:p>
            <a:fld id="{B8B7E467-9463-49C5-B0B8-A8E1EAC4C97E}" type="datetimeFigureOut">
              <a:rPr lang="cs-CZ" smtClean="0"/>
              <a:t>17.05.2026</a:t>
            </a:fld>
            <a:endParaRPr lang="cs-CZ"/>
          </a:p>
        </p:txBody>
      </p:sp>
      <p:sp>
        <p:nvSpPr>
          <p:cNvPr id="6" name="Zástupný symbol pro zápatí 5">
            <a:extLst>
              <a:ext uri="{FF2B5EF4-FFF2-40B4-BE49-F238E27FC236}">
                <a16:creationId xmlns:a16="http://schemas.microsoft.com/office/drawing/2014/main" id="{40651B9A-0D70-7FB8-928F-8E2106D79E3F}"/>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36D539DA-A4AC-E150-D920-9DE3F378E306}"/>
              </a:ext>
            </a:extLst>
          </p:cNvPr>
          <p:cNvSpPr>
            <a:spLocks noGrp="1"/>
          </p:cNvSpPr>
          <p:nvPr>
            <p:ph type="sldNum" sz="quarter" idx="12"/>
          </p:nvPr>
        </p:nvSpPr>
        <p:spPr/>
        <p:txBody>
          <a:bodyPr/>
          <a:lstStyle/>
          <a:p>
            <a:fld id="{0561097D-1EF6-4FFE-9235-D633DEE16D3B}" type="slidenum">
              <a:rPr lang="cs-CZ" smtClean="0"/>
              <a:t>‹#›</a:t>
            </a:fld>
            <a:endParaRPr lang="cs-CZ"/>
          </a:p>
        </p:txBody>
      </p:sp>
    </p:spTree>
    <p:extLst>
      <p:ext uri="{BB962C8B-B14F-4D97-AF65-F5344CB8AC3E}">
        <p14:creationId xmlns:p14="http://schemas.microsoft.com/office/powerpoint/2010/main" val="3648418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9D7E1E5-46C2-8764-5D54-18CB146BEB26}"/>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305881A5-FE0D-9D19-0BA2-50A9E3AA25B1}"/>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255928C2-4BC3-9DCF-7EAB-697ADF524DE1}"/>
              </a:ext>
            </a:extLst>
          </p:cNvPr>
          <p:cNvSpPr>
            <a:spLocks noGrp="1"/>
          </p:cNvSpPr>
          <p:nvPr>
            <p:ph type="dt" sz="half" idx="10"/>
          </p:nvPr>
        </p:nvSpPr>
        <p:spPr/>
        <p:txBody>
          <a:bodyPr/>
          <a:lstStyle/>
          <a:p>
            <a:fld id="{B8B7E467-9463-49C5-B0B8-A8E1EAC4C97E}" type="datetimeFigureOut">
              <a:rPr lang="cs-CZ" smtClean="0"/>
              <a:t>17.05.2026</a:t>
            </a:fld>
            <a:endParaRPr lang="cs-CZ"/>
          </a:p>
        </p:txBody>
      </p:sp>
      <p:sp>
        <p:nvSpPr>
          <p:cNvPr id="5" name="Zástupný symbol pro zápatí 4">
            <a:extLst>
              <a:ext uri="{FF2B5EF4-FFF2-40B4-BE49-F238E27FC236}">
                <a16:creationId xmlns:a16="http://schemas.microsoft.com/office/drawing/2014/main" id="{723E7FBE-98E9-2526-4F43-024565A08F94}"/>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2523C26-A820-D3A6-7AB8-7C494D4997C4}"/>
              </a:ext>
            </a:extLst>
          </p:cNvPr>
          <p:cNvSpPr>
            <a:spLocks noGrp="1"/>
          </p:cNvSpPr>
          <p:nvPr>
            <p:ph type="sldNum" sz="quarter" idx="12"/>
          </p:nvPr>
        </p:nvSpPr>
        <p:spPr/>
        <p:txBody>
          <a:bodyPr/>
          <a:lstStyle/>
          <a:p>
            <a:fld id="{0561097D-1EF6-4FFE-9235-D633DEE16D3B}" type="slidenum">
              <a:rPr lang="cs-CZ" smtClean="0"/>
              <a:t>‹#›</a:t>
            </a:fld>
            <a:endParaRPr lang="cs-CZ"/>
          </a:p>
        </p:txBody>
      </p:sp>
    </p:spTree>
    <p:extLst>
      <p:ext uri="{BB962C8B-B14F-4D97-AF65-F5344CB8AC3E}">
        <p14:creationId xmlns:p14="http://schemas.microsoft.com/office/powerpoint/2010/main" val="28274583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31F274D8-5A3C-A91C-61A8-7DC4037E248A}"/>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6090445F-F5BB-825C-2346-8C65EBB95541}"/>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F34C3A29-7002-7583-5800-507C668BF014}"/>
              </a:ext>
            </a:extLst>
          </p:cNvPr>
          <p:cNvSpPr>
            <a:spLocks noGrp="1"/>
          </p:cNvSpPr>
          <p:nvPr>
            <p:ph type="dt" sz="half" idx="10"/>
          </p:nvPr>
        </p:nvSpPr>
        <p:spPr/>
        <p:txBody>
          <a:bodyPr/>
          <a:lstStyle/>
          <a:p>
            <a:fld id="{B8B7E467-9463-49C5-B0B8-A8E1EAC4C97E}" type="datetimeFigureOut">
              <a:rPr lang="cs-CZ" smtClean="0"/>
              <a:t>17.05.2026</a:t>
            </a:fld>
            <a:endParaRPr lang="cs-CZ"/>
          </a:p>
        </p:txBody>
      </p:sp>
      <p:sp>
        <p:nvSpPr>
          <p:cNvPr id="5" name="Zástupný symbol pro zápatí 4">
            <a:extLst>
              <a:ext uri="{FF2B5EF4-FFF2-40B4-BE49-F238E27FC236}">
                <a16:creationId xmlns:a16="http://schemas.microsoft.com/office/drawing/2014/main" id="{82986B50-B16E-38FA-92B0-51BB1826BD9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3CB098CC-C0CE-C274-4BBF-818844B67A9C}"/>
              </a:ext>
            </a:extLst>
          </p:cNvPr>
          <p:cNvSpPr>
            <a:spLocks noGrp="1"/>
          </p:cNvSpPr>
          <p:nvPr>
            <p:ph type="sldNum" sz="quarter" idx="12"/>
          </p:nvPr>
        </p:nvSpPr>
        <p:spPr/>
        <p:txBody>
          <a:bodyPr/>
          <a:lstStyle/>
          <a:p>
            <a:fld id="{0561097D-1EF6-4FFE-9235-D633DEE16D3B}" type="slidenum">
              <a:rPr lang="cs-CZ" smtClean="0"/>
              <a:t>‹#›</a:t>
            </a:fld>
            <a:endParaRPr lang="cs-CZ"/>
          </a:p>
        </p:txBody>
      </p:sp>
    </p:spTree>
    <p:extLst>
      <p:ext uri="{BB962C8B-B14F-4D97-AF65-F5344CB8AC3E}">
        <p14:creationId xmlns:p14="http://schemas.microsoft.com/office/powerpoint/2010/main" val="1415538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8F9E2A2B-DD49-B2F2-A66C-662E09ABC0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4D1072EA-8F19-1856-DB55-4610DA519E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A0A85984-C5EC-FAC9-E13C-289FF501B12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B7E467-9463-49C5-B0B8-A8E1EAC4C97E}" type="datetimeFigureOut">
              <a:rPr lang="cs-CZ" smtClean="0"/>
              <a:t>17.05.2026</a:t>
            </a:fld>
            <a:endParaRPr lang="cs-CZ"/>
          </a:p>
        </p:txBody>
      </p:sp>
      <p:sp>
        <p:nvSpPr>
          <p:cNvPr id="5" name="Zástupný symbol pro zápatí 4">
            <a:extLst>
              <a:ext uri="{FF2B5EF4-FFF2-40B4-BE49-F238E27FC236}">
                <a16:creationId xmlns:a16="http://schemas.microsoft.com/office/drawing/2014/main" id="{F68D284B-182E-1BC9-DF54-192ECE1B23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382008AF-D071-D8C5-BD41-2934317EFA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61097D-1EF6-4FFE-9235-D633DEE16D3B}" type="slidenum">
              <a:rPr lang="cs-CZ" smtClean="0"/>
              <a:t>‹#›</a:t>
            </a:fld>
            <a:endParaRPr lang="cs-CZ"/>
          </a:p>
        </p:txBody>
      </p:sp>
    </p:spTree>
    <p:extLst>
      <p:ext uri="{BB962C8B-B14F-4D97-AF65-F5344CB8AC3E}">
        <p14:creationId xmlns:p14="http://schemas.microsoft.com/office/powerpoint/2010/main" val="1525383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slide" Target="slide8.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slide" Target="slide7.xml"/><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F16CEE8-1D16-00D0-F2E0-DC0BE2352A5B}"/>
              </a:ext>
            </a:extLst>
          </p:cNvPr>
          <p:cNvSpPr>
            <a:spLocks noGrp="1"/>
          </p:cNvSpPr>
          <p:nvPr>
            <p:ph type="ctrTitle"/>
          </p:nvPr>
        </p:nvSpPr>
        <p:spPr>
          <a:xfrm>
            <a:off x="1523999" y="2198558"/>
            <a:ext cx="9144000" cy="1230442"/>
          </a:xfrm>
        </p:spPr>
        <p:txBody>
          <a:bodyPr>
            <a:normAutofit/>
          </a:bodyPr>
          <a:lstStyle/>
          <a:p>
            <a:r>
              <a:rPr lang="cs-CZ" sz="4000" dirty="0"/>
              <a:t>Pevné látky – krystalová mřížka</a:t>
            </a:r>
            <a:br>
              <a:rPr lang="cs-CZ" sz="4000" dirty="0"/>
            </a:br>
            <a:r>
              <a:rPr lang="cs-CZ" sz="4000" dirty="0" err="1"/>
              <a:t>Fyz</a:t>
            </a:r>
            <a:r>
              <a:rPr lang="cs-CZ" sz="4000" dirty="0"/>
              <a:t> 85</a:t>
            </a:r>
          </a:p>
        </p:txBody>
      </p:sp>
      <p:sp>
        <p:nvSpPr>
          <p:cNvPr id="3" name="Podnadpis 2">
            <a:extLst>
              <a:ext uri="{FF2B5EF4-FFF2-40B4-BE49-F238E27FC236}">
                <a16:creationId xmlns:a16="http://schemas.microsoft.com/office/drawing/2014/main" id="{C724458C-13D8-409B-84F5-5655574C461A}"/>
              </a:ext>
            </a:extLst>
          </p:cNvPr>
          <p:cNvSpPr>
            <a:spLocks noGrp="1"/>
          </p:cNvSpPr>
          <p:nvPr>
            <p:ph type="subTitle" idx="1"/>
          </p:nvPr>
        </p:nvSpPr>
        <p:spPr>
          <a:xfrm>
            <a:off x="3346937" y="3615398"/>
            <a:ext cx="5498123" cy="2271977"/>
          </a:xfrm>
        </p:spPr>
        <p:txBody>
          <a:bodyPr>
            <a:normAutofit fontScale="92500" lnSpcReduction="20000"/>
          </a:bodyPr>
          <a:lstStyle/>
          <a:p>
            <a:pPr lvl="0"/>
            <a:r>
              <a:rPr lang="cs-CZ" dirty="0"/>
              <a:t>Krystalické látky </a:t>
            </a:r>
          </a:p>
          <a:p>
            <a:pPr lvl="0"/>
            <a:r>
              <a:rPr lang="cs-CZ" dirty="0"/>
              <a:t>Amorfní látky</a:t>
            </a:r>
          </a:p>
          <a:p>
            <a:pPr lvl="0"/>
            <a:r>
              <a:rPr lang="cs-CZ" dirty="0"/>
              <a:t>Polymery</a:t>
            </a:r>
          </a:p>
          <a:p>
            <a:pPr lvl="0"/>
            <a:r>
              <a:rPr lang="cs-CZ" dirty="0"/>
              <a:t>Krystalická mřížka</a:t>
            </a:r>
          </a:p>
          <a:p>
            <a:pPr lvl="0"/>
            <a:r>
              <a:rPr lang="cs-CZ" dirty="0"/>
              <a:t>Deformace krystalové mřížky</a:t>
            </a:r>
          </a:p>
          <a:p>
            <a:pPr lvl="0"/>
            <a:r>
              <a:rPr lang="cs-CZ" dirty="0"/>
              <a:t>Deformace pevného tělesa</a:t>
            </a:r>
          </a:p>
          <a:p>
            <a:pPr lvl="0"/>
            <a:endParaRPr lang="cs-CZ" dirty="0"/>
          </a:p>
        </p:txBody>
      </p:sp>
      <p:sp>
        <p:nvSpPr>
          <p:cNvPr id="4" name="TextovéPole 3">
            <a:extLst>
              <a:ext uri="{FF2B5EF4-FFF2-40B4-BE49-F238E27FC236}">
                <a16:creationId xmlns:a16="http://schemas.microsoft.com/office/drawing/2014/main" id="{1B68C755-D39D-2901-B7BA-D80CD95E60D5}"/>
              </a:ext>
            </a:extLst>
          </p:cNvPr>
          <p:cNvSpPr txBox="1"/>
          <p:nvPr/>
        </p:nvSpPr>
        <p:spPr>
          <a:xfrm>
            <a:off x="492369" y="6213231"/>
            <a:ext cx="1359877" cy="369332"/>
          </a:xfrm>
          <a:prstGeom prst="rect">
            <a:avLst/>
          </a:prstGeom>
          <a:noFill/>
        </p:spPr>
        <p:txBody>
          <a:bodyPr wrap="square" rtlCol="0">
            <a:spAutoFit/>
          </a:bodyPr>
          <a:lstStyle/>
          <a:p>
            <a:r>
              <a:rPr lang="cs-CZ" dirty="0"/>
              <a:t>17. 5. 2026</a:t>
            </a:r>
          </a:p>
        </p:txBody>
      </p:sp>
      <p:grpSp>
        <p:nvGrpSpPr>
          <p:cNvPr id="5" name="Skupina 4">
            <a:extLst>
              <a:ext uri="{FF2B5EF4-FFF2-40B4-BE49-F238E27FC236}">
                <a16:creationId xmlns:a16="http://schemas.microsoft.com/office/drawing/2014/main" id="{4DEBE132-30CB-8857-BFF2-3D0DB187CD06}"/>
              </a:ext>
            </a:extLst>
          </p:cNvPr>
          <p:cNvGrpSpPr/>
          <p:nvPr/>
        </p:nvGrpSpPr>
        <p:grpSpPr>
          <a:xfrm>
            <a:off x="4295998" y="692329"/>
            <a:ext cx="3600001" cy="900000"/>
            <a:chOff x="5375920" y="674864"/>
            <a:chExt cx="4750522" cy="1130585"/>
          </a:xfrm>
        </p:grpSpPr>
        <p:pic>
          <p:nvPicPr>
            <p:cNvPr id="6" name="Obrázek 5">
              <a:extLst>
                <a:ext uri="{FF2B5EF4-FFF2-40B4-BE49-F238E27FC236}">
                  <a16:creationId xmlns:a16="http://schemas.microsoft.com/office/drawing/2014/main" id="{760CEC06-81F5-DB6A-76B7-5DF632CB8D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5920" y="674864"/>
              <a:ext cx="1188777" cy="1130585"/>
            </a:xfrm>
            <a:prstGeom prst="rect">
              <a:avLst/>
            </a:prstGeom>
          </p:spPr>
        </p:pic>
        <p:pic>
          <p:nvPicPr>
            <p:cNvPr id="7" name="Obrázek 6">
              <a:extLst>
                <a:ext uri="{FF2B5EF4-FFF2-40B4-BE49-F238E27FC236}">
                  <a16:creationId xmlns:a16="http://schemas.microsoft.com/office/drawing/2014/main" id="{E3ACBAA9-D13A-C962-D165-0FD0CA65F0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0728" y="674864"/>
              <a:ext cx="3535714" cy="1100062"/>
            </a:xfrm>
            <a:prstGeom prst="rect">
              <a:avLst/>
            </a:prstGeom>
          </p:spPr>
        </p:pic>
      </p:grpSp>
    </p:spTree>
    <p:extLst>
      <p:ext uri="{BB962C8B-B14F-4D97-AF65-F5344CB8AC3E}">
        <p14:creationId xmlns:p14="http://schemas.microsoft.com/office/powerpoint/2010/main" val="640173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7" name="Rectangle 39">
            <a:extLst>
              <a:ext uri="{FF2B5EF4-FFF2-40B4-BE49-F238E27FC236}">
                <a16:creationId xmlns:a16="http://schemas.microsoft.com/office/drawing/2014/main" id="{236F0521-2379-AEA0-BECF-D3F3AF24DA3C}"/>
              </a:ext>
            </a:extLst>
          </p:cNvPr>
          <p:cNvSpPr>
            <a:spLocks noChangeArrowheads="1"/>
          </p:cNvSpPr>
          <p:nvPr/>
        </p:nvSpPr>
        <p:spPr bwMode="auto">
          <a:xfrm>
            <a:off x="515381" y="746233"/>
            <a:ext cx="11089231" cy="541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lnSpc>
                <a:spcPct val="80000"/>
              </a:lnSpc>
              <a:spcBef>
                <a:spcPct val="20000"/>
              </a:spcBef>
              <a:buClr>
                <a:srgbClr val="00FF00"/>
              </a:buClr>
              <a:buSzPct val="75000"/>
            </a:pPr>
            <a:r>
              <a:rPr lang="cs-CZ" altLang="cs-CZ" dirty="0"/>
              <a:t>Pevné látky  můžeme dělit podle různých hledisek. Nejjednodušší dělení je rozdělení na látky krystalické, amorfní a polymery.</a:t>
            </a:r>
          </a:p>
        </p:txBody>
      </p:sp>
      <p:sp>
        <p:nvSpPr>
          <p:cNvPr id="2159" name="Text Box 111">
            <a:extLst>
              <a:ext uri="{FF2B5EF4-FFF2-40B4-BE49-F238E27FC236}">
                <a16:creationId xmlns:a16="http://schemas.microsoft.com/office/drawing/2014/main" id="{2B6F578D-CB64-9F1F-7950-B649269E39E9}"/>
              </a:ext>
            </a:extLst>
          </p:cNvPr>
          <p:cNvSpPr txBox="1">
            <a:spLocks noChangeArrowheads="1"/>
          </p:cNvSpPr>
          <p:nvPr/>
        </p:nvSpPr>
        <p:spPr bwMode="auto">
          <a:xfrm>
            <a:off x="515381" y="426787"/>
            <a:ext cx="1836204" cy="319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lnSpc>
                <a:spcPct val="80000"/>
              </a:lnSpc>
              <a:spcBef>
                <a:spcPct val="20000"/>
              </a:spcBef>
              <a:buClr>
                <a:srgbClr val="00FF00"/>
              </a:buClr>
              <a:buSzPct val="75000"/>
              <a:defRPr>
                <a:latin typeface="Calibri" panose="020F0502020204030204" pitchFamily="34" charset="0"/>
              </a:defRPr>
            </a:lvl1pPr>
            <a:lvl2pPr marL="742950" indent="-285750">
              <a:defRPr>
                <a:latin typeface="Calibri" panose="020F0502020204030204" pitchFamily="34" charset="0"/>
              </a:defRPr>
            </a:lvl2pPr>
            <a:lvl3pPr marL="1143000" indent="-228600">
              <a:defRPr>
                <a:latin typeface="Calibri" panose="020F0502020204030204" pitchFamily="34" charset="0"/>
              </a:defRPr>
            </a:lvl3pPr>
            <a:lvl4pPr marL="1600200" indent="-228600">
              <a:defRPr>
                <a:latin typeface="Calibri" panose="020F0502020204030204" pitchFamily="34" charset="0"/>
              </a:defRPr>
            </a:lvl4pPr>
            <a:lvl5pPr marL="2057400" indent="-228600">
              <a:defRPr>
                <a:latin typeface="Calibri" panose="020F0502020204030204" pitchFamily="34" charset="0"/>
              </a:defRPr>
            </a:lvl5pPr>
            <a:lvl6pPr marL="2514600" indent="-228600" eaLnBrk="0" fontAlgn="base" hangingPunct="0">
              <a:spcBef>
                <a:spcPct val="0"/>
              </a:spcBef>
              <a:spcAft>
                <a:spcPct val="0"/>
              </a:spcAft>
              <a:defRPr>
                <a:latin typeface="Calibri" panose="020F0502020204030204" pitchFamily="34" charset="0"/>
              </a:defRPr>
            </a:lvl6pPr>
            <a:lvl7pPr marL="2971800" indent="-228600" eaLnBrk="0" fontAlgn="base" hangingPunct="0">
              <a:spcBef>
                <a:spcPct val="0"/>
              </a:spcBef>
              <a:spcAft>
                <a:spcPct val="0"/>
              </a:spcAft>
              <a:defRPr>
                <a:latin typeface="Calibri" panose="020F0502020204030204" pitchFamily="34" charset="0"/>
              </a:defRPr>
            </a:lvl7pPr>
            <a:lvl8pPr marL="3429000" indent="-228600" eaLnBrk="0" fontAlgn="base" hangingPunct="0">
              <a:spcBef>
                <a:spcPct val="0"/>
              </a:spcBef>
              <a:spcAft>
                <a:spcPct val="0"/>
              </a:spcAft>
              <a:defRPr>
                <a:latin typeface="Calibri" panose="020F0502020204030204" pitchFamily="34" charset="0"/>
              </a:defRPr>
            </a:lvl8pPr>
            <a:lvl9pPr marL="3886200" indent="-228600" eaLnBrk="0" fontAlgn="base" hangingPunct="0">
              <a:spcBef>
                <a:spcPct val="0"/>
              </a:spcBef>
              <a:spcAft>
                <a:spcPct val="0"/>
              </a:spcAft>
              <a:defRPr>
                <a:latin typeface="Calibri" panose="020F0502020204030204" pitchFamily="34" charset="0"/>
              </a:defRPr>
            </a:lvl9pPr>
          </a:lstStyle>
          <a:p>
            <a:r>
              <a:rPr lang="cs-CZ" altLang="cs-CZ" b="1" dirty="0"/>
              <a:t>Pevné látky</a:t>
            </a:r>
          </a:p>
        </p:txBody>
      </p:sp>
      <p:sp>
        <p:nvSpPr>
          <p:cNvPr id="2" name="Obdélník 1"/>
          <p:cNvSpPr/>
          <p:nvPr/>
        </p:nvSpPr>
        <p:spPr>
          <a:xfrm>
            <a:off x="515380" y="1367135"/>
            <a:ext cx="11197243" cy="369332"/>
          </a:xfrm>
          <a:prstGeom prst="rect">
            <a:avLst/>
          </a:prstGeom>
        </p:spPr>
        <p:txBody>
          <a:bodyPr wrap="square">
            <a:spAutoFit/>
          </a:bodyPr>
          <a:lstStyle/>
          <a:p>
            <a:r>
              <a:rPr lang="cs-CZ" altLang="cs-CZ" b="1" dirty="0"/>
              <a:t>Krystalické látky </a:t>
            </a:r>
            <a:r>
              <a:rPr lang="cs-CZ" altLang="cs-CZ" dirty="0"/>
              <a:t>jsou charakterizovány pravidelným uspořádáním částic (atomů, molekul, iontů), z nichž jsou složeny.</a:t>
            </a:r>
          </a:p>
        </p:txBody>
      </p:sp>
      <p:sp>
        <p:nvSpPr>
          <p:cNvPr id="3" name="TextovéPole 2">
            <a:extLst>
              <a:ext uri="{FF2B5EF4-FFF2-40B4-BE49-F238E27FC236}">
                <a16:creationId xmlns:a16="http://schemas.microsoft.com/office/drawing/2014/main" id="{51CA8418-F3A5-83A6-AE8B-CD71956148C5}"/>
              </a:ext>
            </a:extLst>
          </p:cNvPr>
          <p:cNvSpPr txBox="1"/>
          <p:nvPr/>
        </p:nvSpPr>
        <p:spPr>
          <a:xfrm>
            <a:off x="549566" y="1802584"/>
            <a:ext cx="11020860" cy="923330"/>
          </a:xfrm>
          <a:prstGeom prst="rect">
            <a:avLst/>
          </a:prstGeom>
          <a:noFill/>
        </p:spPr>
        <p:txBody>
          <a:bodyPr wrap="square" rtlCol="0">
            <a:spAutoFit/>
          </a:bodyPr>
          <a:lstStyle/>
          <a:p>
            <a:r>
              <a:rPr lang="cs-CZ" dirty="0"/>
              <a:t>Krystalické látky se vyskytují jako:</a:t>
            </a:r>
          </a:p>
          <a:p>
            <a:r>
              <a:rPr lang="cs-CZ" b="1" dirty="0"/>
              <a:t>Monokrystaly</a:t>
            </a:r>
            <a:r>
              <a:rPr lang="cs-CZ" dirty="0"/>
              <a:t>  -  kde jsou částice uspořádány pravidelně tak, že jejich uspořádání se pravidelně opakuje v     celém krystalu. Toto pravidelné rozložení částic způsobuje, že některé monokrystaly mají pravidelný tvar</a:t>
            </a:r>
          </a:p>
        </p:txBody>
      </p:sp>
      <p:grpSp>
        <p:nvGrpSpPr>
          <p:cNvPr id="14" name="Skupina 13">
            <a:extLst>
              <a:ext uri="{FF2B5EF4-FFF2-40B4-BE49-F238E27FC236}">
                <a16:creationId xmlns:a16="http://schemas.microsoft.com/office/drawing/2014/main" id="{1C846A2F-CE99-2EA7-03CC-B11CD4826E63}"/>
              </a:ext>
            </a:extLst>
          </p:cNvPr>
          <p:cNvGrpSpPr/>
          <p:nvPr/>
        </p:nvGrpSpPr>
        <p:grpSpPr>
          <a:xfrm>
            <a:off x="717407" y="2860987"/>
            <a:ext cx="10705613" cy="2529448"/>
            <a:chOff x="717407" y="2996154"/>
            <a:chExt cx="10705613" cy="2529448"/>
          </a:xfrm>
        </p:grpSpPr>
        <p:pic>
          <p:nvPicPr>
            <p:cNvPr id="4" name="Obrázek 3"/>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13682" t="11869" r="6891" b="7710"/>
            <a:stretch/>
          </p:blipFill>
          <p:spPr>
            <a:xfrm>
              <a:off x="7693352" y="3005602"/>
              <a:ext cx="3729668" cy="2520000"/>
            </a:xfrm>
            <a:prstGeom prst="rect">
              <a:avLst/>
            </a:prstGeom>
          </p:spPr>
        </p:pic>
        <p:pic>
          <p:nvPicPr>
            <p:cNvPr id="6" name="Obrázek 5">
              <a:extLst>
                <a:ext uri="{FF2B5EF4-FFF2-40B4-BE49-F238E27FC236}">
                  <a16:creationId xmlns:a16="http://schemas.microsoft.com/office/drawing/2014/main" id="{DA603234-B06A-6BF2-D7F5-9DBBEAF6E9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7407" y="3005602"/>
              <a:ext cx="3356700" cy="2520000"/>
            </a:xfrm>
            <a:prstGeom prst="rect">
              <a:avLst/>
            </a:prstGeom>
          </p:spPr>
        </p:pic>
        <p:pic>
          <p:nvPicPr>
            <p:cNvPr id="10" name="Obrázek 9">
              <a:extLst>
                <a:ext uri="{FF2B5EF4-FFF2-40B4-BE49-F238E27FC236}">
                  <a16:creationId xmlns:a16="http://schemas.microsoft.com/office/drawing/2014/main" id="{293DAFE6-F574-D9F8-14EE-1DE042372AB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05379" y="2996154"/>
              <a:ext cx="3356701" cy="2520000"/>
            </a:xfrm>
            <a:prstGeom prst="rect">
              <a:avLst/>
            </a:prstGeom>
          </p:spPr>
        </p:pic>
        <p:sp>
          <p:nvSpPr>
            <p:cNvPr id="11" name="TextovéPole 10">
              <a:extLst>
                <a:ext uri="{FF2B5EF4-FFF2-40B4-BE49-F238E27FC236}">
                  <a16:creationId xmlns:a16="http://schemas.microsoft.com/office/drawing/2014/main" id="{3052D868-1336-AF4C-B7ED-FE3166D15724}"/>
                </a:ext>
              </a:extLst>
            </p:cNvPr>
            <p:cNvSpPr txBox="1"/>
            <p:nvPr/>
          </p:nvSpPr>
          <p:spPr>
            <a:xfrm>
              <a:off x="4803245" y="2996154"/>
              <a:ext cx="2160968" cy="307777"/>
            </a:xfrm>
            <a:prstGeom prst="rect">
              <a:avLst/>
            </a:prstGeom>
            <a:noFill/>
          </p:spPr>
          <p:txBody>
            <a:bodyPr wrap="square" rtlCol="0">
              <a:spAutoFit/>
            </a:bodyPr>
            <a:lstStyle/>
            <a:p>
              <a:r>
                <a:rPr lang="cs-CZ" sz="1400" dirty="0">
                  <a:solidFill>
                    <a:schemeClr val="bg1"/>
                  </a:solidFill>
                </a:rPr>
                <a:t>Monokrystal křemene SiO</a:t>
              </a:r>
              <a:r>
                <a:rPr lang="cs-CZ" sz="1400" baseline="-25000" dirty="0">
                  <a:solidFill>
                    <a:schemeClr val="bg1"/>
                  </a:solidFill>
                </a:rPr>
                <a:t>2</a:t>
              </a:r>
            </a:p>
          </p:txBody>
        </p:sp>
        <p:sp>
          <p:nvSpPr>
            <p:cNvPr id="13" name="TextovéPole 12">
              <a:extLst>
                <a:ext uri="{FF2B5EF4-FFF2-40B4-BE49-F238E27FC236}">
                  <a16:creationId xmlns:a16="http://schemas.microsoft.com/office/drawing/2014/main" id="{7D91085B-A485-4965-339A-A4B1EAD9DDBB}"/>
                </a:ext>
              </a:extLst>
            </p:cNvPr>
            <p:cNvSpPr txBox="1"/>
            <p:nvPr/>
          </p:nvSpPr>
          <p:spPr>
            <a:xfrm>
              <a:off x="9807890" y="3150042"/>
              <a:ext cx="1373435" cy="584775"/>
            </a:xfrm>
            <a:prstGeom prst="rect">
              <a:avLst/>
            </a:prstGeom>
            <a:noFill/>
          </p:spPr>
          <p:txBody>
            <a:bodyPr wrap="square" rtlCol="0">
              <a:spAutoFit/>
            </a:bodyPr>
            <a:lstStyle/>
            <a:p>
              <a:r>
                <a:rPr lang="cs-CZ" sz="1600" dirty="0"/>
                <a:t>Drůza krystalů </a:t>
              </a:r>
            </a:p>
            <a:p>
              <a:r>
                <a:rPr lang="cs-CZ" sz="1600" dirty="0"/>
                <a:t>křemene</a:t>
              </a:r>
            </a:p>
          </p:txBody>
        </p:sp>
      </p:grpSp>
      <p:sp>
        <p:nvSpPr>
          <p:cNvPr id="15" name="TextovéPole 14">
            <a:extLst>
              <a:ext uri="{FF2B5EF4-FFF2-40B4-BE49-F238E27FC236}">
                <a16:creationId xmlns:a16="http://schemas.microsoft.com/office/drawing/2014/main" id="{51559A48-C796-2490-6F73-6687F94F1C27}"/>
              </a:ext>
            </a:extLst>
          </p:cNvPr>
          <p:cNvSpPr txBox="1"/>
          <p:nvPr/>
        </p:nvSpPr>
        <p:spPr>
          <a:xfrm>
            <a:off x="429370" y="5645430"/>
            <a:ext cx="11513489" cy="923330"/>
          </a:xfrm>
          <a:prstGeom prst="rect">
            <a:avLst/>
          </a:prstGeom>
          <a:noFill/>
        </p:spPr>
        <p:txBody>
          <a:bodyPr wrap="square" rtlCol="0">
            <a:spAutoFit/>
          </a:bodyPr>
          <a:lstStyle/>
          <a:p>
            <a:r>
              <a:rPr lang="cs-CZ" dirty="0"/>
              <a:t>Monokrystaly jsou anizotropní. Anizotropní látky mají některé fyzikální vlastnosti závislé na směru vzhledem ke stavbě krystalů. Například kousek slídy lze snadno štípat na tenké lístky, ale rozdělit slídu ve směru kolmém k těmto rovinám je obtížné.</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a:extLst>
              <a:ext uri="{FF2B5EF4-FFF2-40B4-BE49-F238E27FC236}">
                <a16:creationId xmlns:a16="http://schemas.microsoft.com/office/drawing/2014/main" id="{90E4C297-2ECB-2B6B-9E99-8AD6B79789B0}"/>
              </a:ext>
            </a:extLst>
          </p:cNvPr>
          <p:cNvSpPr txBox="1"/>
          <p:nvPr/>
        </p:nvSpPr>
        <p:spPr>
          <a:xfrm>
            <a:off x="445273" y="485030"/>
            <a:ext cx="11267350" cy="646331"/>
          </a:xfrm>
          <a:prstGeom prst="rect">
            <a:avLst/>
          </a:prstGeom>
          <a:noFill/>
        </p:spPr>
        <p:txBody>
          <a:bodyPr wrap="square" rtlCol="0">
            <a:spAutoFit/>
          </a:bodyPr>
          <a:lstStyle/>
          <a:p>
            <a:r>
              <a:rPr lang="cs-CZ" b="1" dirty="0"/>
              <a:t>Polykrystaly </a:t>
            </a:r>
            <a:r>
              <a:rPr lang="cs-CZ" dirty="0"/>
              <a:t>– se skládají z velkého počtu drobných krystalů – zrn, které mají velikost od desítek mikrometrů po několik milimetrů. Uvnitř zrn jsou částice uspořádány pravidelně, ale vzájemná poloha zrn je nahodilá.</a:t>
            </a:r>
            <a:endParaRPr lang="cs-CZ" b="1" dirty="0"/>
          </a:p>
        </p:txBody>
      </p:sp>
      <p:grpSp>
        <p:nvGrpSpPr>
          <p:cNvPr id="12" name="Skupina 11">
            <a:extLst>
              <a:ext uri="{FF2B5EF4-FFF2-40B4-BE49-F238E27FC236}">
                <a16:creationId xmlns:a16="http://schemas.microsoft.com/office/drawing/2014/main" id="{A48EB653-3A54-EB0A-7B41-734B084E9A22}"/>
              </a:ext>
            </a:extLst>
          </p:cNvPr>
          <p:cNvGrpSpPr/>
          <p:nvPr/>
        </p:nvGrpSpPr>
        <p:grpSpPr>
          <a:xfrm>
            <a:off x="1312051" y="1399429"/>
            <a:ext cx="9567899" cy="2880000"/>
            <a:chOff x="1540855" y="1399429"/>
            <a:chExt cx="9567899" cy="2880000"/>
          </a:xfrm>
        </p:grpSpPr>
        <p:pic>
          <p:nvPicPr>
            <p:cNvPr id="8" name="Obrázek 7">
              <a:extLst>
                <a:ext uri="{FF2B5EF4-FFF2-40B4-BE49-F238E27FC236}">
                  <a16:creationId xmlns:a16="http://schemas.microsoft.com/office/drawing/2014/main" id="{ABE88840-4875-C9B8-272F-C5CD126C1E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8754" y="1399429"/>
              <a:ext cx="4320000" cy="2880000"/>
            </a:xfrm>
            <a:prstGeom prst="rect">
              <a:avLst/>
            </a:prstGeom>
          </p:spPr>
        </p:pic>
        <p:pic>
          <p:nvPicPr>
            <p:cNvPr id="11" name="Obrázek 10">
              <a:extLst>
                <a:ext uri="{FF2B5EF4-FFF2-40B4-BE49-F238E27FC236}">
                  <a16:creationId xmlns:a16="http://schemas.microsoft.com/office/drawing/2014/main" id="{3626C376-667E-DFF0-54E0-494D9A0A94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0855" y="1399429"/>
              <a:ext cx="4320000" cy="2880000"/>
            </a:xfrm>
            <a:prstGeom prst="rect">
              <a:avLst/>
            </a:prstGeom>
          </p:spPr>
        </p:pic>
      </p:grpSp>
      <p:sp>
        <p:nvSpPr>
          <p:cNvPr id="13" name="TextovéPole 12">
            <a:extLst>
              <a:ext uri="{FF2B5EF4-FFF2-40B4-BE49-F238E27FC236}">
                <a16:creationId xmlns:a16="http://schemas.microsoft.com/office/drawing/2014/main" id="{9F1BA1BA-E583-9F21-E5CC-ABA425E4A676}"/>
              </a:ext>
            </a:extLst>
          </p:cNvPr>
          <p:cNvSpPr txBox="1"/>
          <p:nvPr/>
        </p:nvSpPr>
        <p:spPr>
          <a:xfrm>
            <a:off x="445274" y="4595854"/>
            <a:ext cx="11267350" cy="923330"/>
          </a:xfrm>
          <a:prstGeom prst="rect">
            <a:avLst/>
          </a:prstGeom>
          <a:noFill/>
        </p:spPr>
        <p:txBody>
          <a:bodyPr wrap="square" rtlCol="0">
            <a:spAutoFit/>
          </a:bodyPr>
          <a:lstStyle/>
          <a:p>
            <a:r>
              <a:rPr lang="cs-CZ" dirty="0"/>
              <a:t>Různá orientace zrn způsobuje, že jsou polykrystaly </a:t>
            </a:r>
            <a:r>
              <a:rPr lang="cs-CZ" b="1" dirty="0"/>
              <a:t>izotropní</a:t>
            </a:r>
            <a:r>
              <a:rPr lang="cs-CZ" dirty="0"/>
              <a:t> (řecky </a:t>
            </a:r>
            <a:r>
              <a:rPr lang="cs-CZ" dirty="0" err="1"/>
              <a:t>isos</a:t>
            </a:r>
            <a:r>
              <a:rPr lang="cs-CZ" dirty="0"/>
              <a:t> = stejný, </a:t>
            </a:r>
            <a:r>
              <a:rPr lang="cs-CZ" dirty="0" err="1"/>
              <a:t>tropos</a:t>
            </a:r>
            <a:r>
              <a:rPr lang="cs-CZ" dirty="0"/>
              <a:t> = směr či způsob). To znamená, že určitá vlastnost těchto látek je ve všech směrech uvnitř krystalu stejná.</a:t>
            </a:r>
          </a:p>
          <a:p>
            <a:r>
              <a:rPr lang="cs-CZ" dirty="0"/>
              <a:t>Například měděná tyč se s rostoucí teplotou roztahuje do všech směrů stejně.</a:t>
            </a:r>
          </a:p>
        </p:txBody>
      </p:sp>
    </p:spTree>
    <p:extLst>
      <p:ext uri="{BB962C8B-B14F-4D97-AF65-F5344CB8AC3E}">
        <p14:creationId xmlns:p14="http://schemas.microsoft.com/office/powerpoint/2010/main" val="42228095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3" name="TextovéPole 1">
            <a:extLst>
              <a:ext uri="{FF2B5EF4-FFF2-40B4-BE49-F238E27FC236}">
                <a16:creationId xmlns:a16="http://schemas.microsoft.com/office/drawing/2014/main" id="{B99005CD-0F4E-482F-63B9-6C1A114EE445}"/>
              </a:ext>
            </a:extLst>
          </p:cNvPr>
          <p:cNvSpPr txBox="1">
            <a:spLocks noChangeArrowheads="1"/>
          </p:cNvSpPr>
          <p:nvPr/>
        </p:nvSpPr>
        <p:spPr bwMode="auto">
          <a:xfrm>
            <a:off x="515380" y="516331"/>
            <a:ext cx="111612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b="1" dirty="0"/>
              <a:t>Amorfní látky </a:t>
            </a:r>
            <a:r>
              <a:rPr lang="cs-CZ" altLang="cs-CZ" dirty="0"/>
              <a:t>(beztvaré látky) jsou látky, v nichž je periodické uspořádání částic omezeno na malé vzdálenosti, nepřevyšující řádově hodnotu 10</a:t>
            </a:r>
            <a:r>
              <a:rPr lang="cs-CZ" altLang="cs-CZ" baseline="30000" dirty="0"/>
              <a:t>-8</a:t>
            </a:r>
            <a:r>
              <a:rPr lang="cs-CZ" altLang="cs-CZ" dirty="0"/>
              <a:t> m.</a:t>
            </a:r>
          </a:p>
        </p:txBody>
      </p:sp>
      <p:sp>
        <p:nvSpPr>
          <p:cNvPr id="3" name="TextovéPole 2">
            <a:extLst>
              <a:ext uri="{FF2B5EF4-FFF2-40B4-BE49-F238E27FC236}">
                <a16:creationId xmlns:a16="http://schemas.microsoft.com/office/drawing/2014/main" id="{3EBC5295-1897-DA24-EF56-E971132677D9}"/>
              </a:ext>
            </a:extLst>
          </p:cNvPr>
          <p:cNvSpPr txBox="1"/>
          <p:nvPr/>
        </p:nvSpPr>
        <p:spPr>
          <a:xfrm>
            <a:off x="640552" y="4454648"/>
            <a:ext cx="5807955" cy="1754326"/>
          </a:xfrm>
          <a:prstGeom prst="rect">
            <a:avLst/>
          </a:prstGeom>
          <a:noFill/>
        </p:spPr>
        <p:txBody>
          <a:bodyPr wrap="square">
            <a:spAutoFit/>
          </a:bodyPr>
          <a:lstStyle/>
          <a:p>
            <a:pPr eaLnBrk="1" hangingPunct="1"/>
            <a:r>
              <a:rPr lang="cs-CZ" altLang="cs-CZ" b="1" dirty="0"/>
              <a:t>Polymery</a:t>
            </a:r>
            <a:r>
              <a:rPr lang="cs-CZ" altLang="cs-CZ" dirty="0"/>
              <a:t> jsou látky složené z makromolekul, které obsahují v obrovském počtu většinou atomy uhlíku, vodíku, kyslíku. Často též atomy dusíku a chloru a další prvky. V makromolekule se jako článek řetězu mnohonásobně opakuje základní monomerní jednotka. Mezi polymery patří například polyethylen, kaučuk a bavlna.</a:t>
            </a:r>
            <a:endParaRPr lang="cs-CZ" altLang="cs-CZ" b="1" dirty="0"/>
          </a:p>
        </p:txBody>
      </p:sp>
      <p:grpSp>
        <p:nvGrpSpPr>
          <p:cNvPr id="8" name="Skupina 7">
            <a:extLst>
              <a:ext uri="{FF2B5EF4-FFF2-40B4-BE49-F238E27FC236}">
                <a16:creationId xmlns:a16="http://schemas.microsoft.com/office/drawing/2014/main" id="{01577B3E-BC5F-6843-7348-0183F1DCD8CC}"/>
              </a:ext>
            </a:extLst>
          </p:cNvPr>
          <p:cNvGrpSpPr/>
          <p:nvPr/>
        </p:nvGrpSpPr>
        <p:grpSpPr>
          <a:xfrm>
            <a:off x="1957222" y="1175968"/>
            <a:ext cx="8277557" cy="2640374"/>
            <a:chOff x="1437530" y="1342939"/>
            <a:chExt cx="8277557" cy="2640374"/>
          </a:xfrm>
        </p:grpSpPr>
        <p:pic>
          <p:nvPicPr>
            <p:cNvPr id="5" name="Obrázek 4">
              <a:extLst>
                <a:ext uri="{FF2B5EF4-FFF2-40B4-BE49-F238E27FC236}">
                  <a16:creationId xmlns:a16="http://schemas.microsoft.com/office/drawing/2014/main" id="{640A10EC-D598-9F0F-0ED2-052056056D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7530" y="1343313"/>
              <a:ext cx="3960000" cy="2640000"/>
            </a:xfrm>
            <a:prstGeom prst="rect">
              <a:avLst/>
            </a:prstGeom>
          </p:spPr>
        </p:pic>
        <p:pic>
          <p:nvPicPr>
            <p:cNvPr id="7" name="Obrázek 6">
              <a:extLst>
                <a:ext uri="{FF2B5EF4-FFF2-40B4-BE49-F238E27FC236}">
                  <a16:creationId xmlns:a16="http://schemas.microsoft.com/office/drawing/2014/main" id="{F3766913-2F30-A132-AB23-897222797A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5087" y="1342939"/>
              <a:ext cx="3960000" cy="2640000"/>
            </a:xfrm>
            <a:prstGeom prst="rect">
              <a:avLst/>
            </a:prstGeom>
          </p:spPr>
        </p:pic>
      </p:grpSp>
      <p:sp>
        <p:nvSpPr>
          <p:cNvPr id="9" name="TextovéPole 8">
            <a:extLst>
              <a:ext uri="{FF2B5EF4-FFF2-40B4-BE49-F238E27FC236}">
                <a16:creationId xmlns:a16="http://schemas.microsoft.com/office/drawing/2014/main" id="{E73733ED-952E-122F-39FC-E260B7B2CB2A}"/>
              </a:ext>
            </a:extLst>
          </p:cNvPr>
          <p:cNvSpPr txBox="1"/>
          <p:nvPr/>
        </p:nvSpPr>
        <p:spPr>
          <a:xfrm>
            <a:off x="640552" y="3738337"/>
            <a:ext cx="11036068" cy="646331"/>
          </a:xfrm>
          <a:prstGeom prst="rect">
            <a:avLst/>
          </a:prstGeom>
          <a:noFill/>
        </p:spPr>
        <p:txBody>
          <a:bodyPr wrap="square" rtlCol="0">
            <a:spAutoFit/>
          </a:bodyPr>
          <a:lstStyle/>
          <a:p>
            <a:r>
              <a:rPr lang="cs-CZ" dirty="0"/>
              <a:t>Pro větší vzdálenost je pravidelnost uspořádání částic porušena. Struktura amorfních látek se vyznačuje </a:t>
            </a:r>
            <a:r>
              <a:rPr lang="cs-CZ" b="1" dirty="0" err="1"/>
              <a:t>krátkodosahovým</a:t>
            </a:r>
            <a:r>
              <a:rPr lang="cs-CZ" b="1" dirty="0"/>
              <a:t> uspořádáním</a:t>
            </a:r>
            <a:r>
              <a:rPr lang="cs-CZ" dirty="0"/>
              <a:t>. Amorfní látky jsou například sklo, pryskyřice, vosk, asfalt, saze a černé plasty.</a:t>
            </a:r>
          </a:p>
        </p:txBody>
      </p:sp>
      <p:pic>
        <p:nvPicPr>
          <p:cNvPr id="11" name="Obrázek 10">
            <a:extLst>
              <a:ext uri="{FF2B5EF4-FFF2-40B4-BE49-F238E27FC236}">
                <a16:creationId xmlns:a16="http://schemas.microsoft.com/office/drawing/2014/main" id="{1F6A89D0-B6D0-0E34-C44C-234734D2CC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03441" y="4454648"/>
            <a:ext cx="3555891" cy="2370594"/>
          </a:xfrm>
          <a:prstGeom prst="rect">
            <a:avLst/>
          </a:prstGeom>
        </p:spPr>
      </p:pic>
    </p:spTree>
    <p:extLst>
      <p:ext uri="{BB962C8B-B14F-4D97-AF65-F5344CB8AC3E}">
        <p14:creationId xmlns:p14="http://schemas.microsoft.com/office/powerpoint/2010/main" val="4288762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ovéPole 1">
            <a:extLst>
              <a:ext uri="{FF2B5EF4-FFF2-40B4-BE49-F238E27FC236}">
                <a16:creationId xmlns:a16="http://schemas.microsoft.com/office/drawing/2014/main" id="{84DE2E23-0EDA-2DCE-BE13-F0C38CF0FEC7}"/>
              </a:ext>
            </a:extLst>
          </p:cNvPr>
          <p:cNvSpPr txBox="1">
            <a:spLocks noChangeArrowheads="1"/>
          </p:cNvSpPr>
          <p:nvPr/>
        </p:nvSpPr>
        <p:spPr bwMode="auto">
          <a:xfrm>
            <a:off x="407368" y="380405"/>
            <a:ext cx="26459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b="1" dirty="0"/>
              <a:t>Ideální krystalová mřížka</a:t>
            </a:r>
          </a:p>
        </p:txBody>
      </p:sp>
      <p:sp>
        <p:nvSpPr>
          <p:cNvPr id="5123" name="TextovéPole 3">
            <a:extLst>
              <a:ext uri="{FF2B5EF4-FFF2-40B4-BE49-F238E27FC236}">
                <a16:creationId xmlns:a16="http://schemas.microsoft.com/office/drawing/2014/main" id="{AF89752E-D904-1DD3-E374-A057DF325F7C}"/>
              </a:ext>
            </a:extLst>
          </p:cNvPr>
          <p:cNvSpPr txBox="1">
            <a:spLocks noChangeArrowheads="1"/>
          </p:cNvSpPr>
          <p:nvPr/>
        </p:nvSpPr>
        <p:spPr bwMode="auto">
          <a:xfrm>
            <a:off x="407368" y="908050"/>
            <a:ext cx="1130525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dirty="0"/>
              <a:t>Pro vnitřní strukturu krystalických látek je typická pravidelnost. Polohu částic, ze kterých se krystal skládá, je výhodné udávat vzhledem k trojrozměrné soustavě rovnoběžek, které rozdělují prostor na shodné rovnoběžnostěny. Jednoduchým rovnoběžnostěnem je krychle.</a:t>
            </a:r>
          </a:p>
        </p:txBody>
      </p:sp>
      <p:pic>
        <p:nvPicPr>
          <p:cNvPr id="5124" name="Obrázek 5">
            <a:extLst>
              <a:ext uri="{FF2B5EF4-FFF2-40B4-BE49-F238E27FC236}">
                <a16:creationId xmlns:a16="http://schemas.microsoft.com/office/drawing/2014/main" id="{6275D5C8-2DCD-8EA6-C0C2-F69797764B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1939" y="1989138"/>
            <a:ext cx="4048125" cy="222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TextovéPole 6">
            <a:extLst>
              <a:ext uri="{FF2B5EF4-FFF2-40B4-BE49-F238E27FC236}">
                <a16:creationId xmlns:a16="http://schemas.microsoft.com/office/drawing/2014/main" id="{2589098E-34EA-49E4-4EAC-235C8E490E82}"/>
              </a:ext>
            </a:extLst>
          </p:cNvPr>
          <p:cNvSpPr txBox="1">
            <a:spLocks noChangeArrowheads="1"/>
          </p:cNvSpPr>
          <p:nvPr/>
        </p:nvSpPr>
        <p:spPr bwMode="auto">
          <a:xfrm>
            <a:off x="407369" y="4437063"/>
            <a:ext cx="11305254"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dirty="0"/>
              <a:t>Základní krychle obsazená určitým způsobem částicemi se nazývá základní nebo také elementární buňka krystalu krychlové soustavy. </a:t>
            </a:r>
          </a:p>
        </p:txBody>
      </p:sp>
      <p:sp>
        <p:nvSpPr>
          <p:cNvPr id="5126" name="TextovéPole 7">
            <a:extLst>
              <a:ext uri="{FF2B5EF4-FFF2-40B4-BE49-F238E27FC236}">
                <a16:creationId xmlns:a16="http://schemas.microsoft.com/office/drawing/2014/main" id="{902A64F0-60AC-657F-1191-BEABD315545F}"/>
              </a:ext>
            </a:extLst>
          </p:cNvPr>
          <p:cNvSpPr txBox="1">
            <a:spLocks noChangeArrowheads="1"/>
          </p:cNvSpPr>
          <p:nvPr/>
        </p:nvSpPr>
        <p:spPr bwMode="auto">
          <a:xfrm>
            <a:off x="1919289" y="3295650"/>
            <a:ext cx="1584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dirty="0"/>
              <a:t>Základní buňka</a:t>
            </a:r>
          </a:p>
        </p:txBody>
      </p:sp>
      <p:cxnSp>
        <p:nvCxnSpPr>
          <p:cNvPr id="10" name="Přímá spojnice se šipkou 9">
            <a:extLst>
              <a:ext uri="{FF2B5EF4-FFF2-40B4-BE49-F238E27FC236}">
                <a16:creationId xmlns:a16="http://schemas.microsoft.com/office/drawing/2014/main" id="{DFE42E3B-3106-041A-4424-0AD7593DE2C5}"/>
              </a:ext>
            </a:extLst>
          </p:cNvPr>
          <p:cNvCxnSpPr>
            <a:stCxn id="5126" idx="3"/>
          </p:cNvCxnSpPr>
          <p:nvPr/>
        </p:nvCxnSpPr>
        <p:spPr>
          <a:xfrm>
            <a:off x="3503614" y="3479800"/>
            <a:ext cx="504825"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128" name="TextovéPole 10">
            <a:extLst>
              <a:ext uri="{FF2B5EF4-FFF2-40B4-BE49-F238E27FC236}">
                <a16:creationId xmlns:a16="http://schemas.microsoft.com/office/drawing/2014/main" id="{D4255D0F-E0C3-D617-DB91-7FAF63A3EE9D}"/>
              </a:ext>
            </a:extLst>
          </p:cNvPr>
          <p:cNvSpPr txBox="1">
            <a:spLocks noChangeArrowheads="1"/>
          </p:cNvSpPr>
          <p:nvPr/>
        </p:nvSpPr>
        <p:spPr bwMode="auto">
          <a:xfrm>
            <a:off x="407368" y="5167314"/>
            <a:ext cx="1130525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dirty="0"/>
              <a:t>Řazením velkého počtu základních buněk podél jejich prodloužených hran vznikne krystal libovolných rozměrů. V prostoru se tak vytvoří soustava pravidelně rozložených částic pevné látky, kterou nazýváme</a:t>
            </a:r>
          </a:p>
          <a:p>
            <a:pPr algn="ctr" eaLnBrk="1" hangingPunct="1"/>
            <a:r>
              <a:rPr lang="cs-CZ" altLang="cs-CZ" b="1" dirty="0"/>
              <a:t>Ideální krystalová mřížka</a:t>
            </a:r>
            <a:r>
              <a:rPr lang="cs-CZ" altLang="cs-CZ" dirty="0"/>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05FA8-75CD-EDF5-9B90-CFDC4910A609}"/>
            </a:ext>
          </a:extLst>
        </p:cNvPr>
        <p:cNvGrpSpPr/>
        <p:nvPr/>
      </p:nvGrpSpPr>
      <p:grpSpPr>
        <a:xfrm>
          <a:off x="0" y="0"/>
          <a:ext cx="0" cy="0"/>
          <a:chOff x="0" y="0"/>
          <a:chExt cx="0" cy="0"/>
        </a:xfrm>
      </p:grpSpPr>
      <p:sp>
        <p:nvSpPr>
          <p:cNvPr id="6146" name="TextovéPole 1">
            <a:extLst>
              <a:ext uri="{FF2B5EF4-FFF2-40B4-BE49-F238E27FC236}">
                <a16:creationId xmlns:a16="http://schemas.microsoft.com/office/drawing/2014/main" id="{D771BABA-E1D2-EB7C-FDDB-707B610B3164}"/>
              </a:ext>
            </a:extLst>
          </p:cNvPr>
          <p:cNvSpPr txBox="1">
            <a:spLocks noChangeArrowheads="1"/>
          </p:cNvSpPr>
          <p:nvPr/>
        </p:nvSpPr>
        <p:spPr bwMode="auto">
          <a:xfrm>
            <a:off x="479376" y="404813"/>
            <a:ext cx="1123324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dirty="0"/>
              <a:t>Krychlová (též kubická) základní buňka může být:</a:t>
            </a:r>
          </a:p>
          <a:p>
            <a:pPr eaLnBrk="1" hangingPunct="1"/>
            <a:endParaRPr lang="cs-CZ" altLang="cs-CZ" sz="800" dirty="0"/>
          </a:p>
          <a:p>
            <a:pPr algn="ctr" eaLnBrk="1" hangingPunct="1"/>
            <a:r>
              <a:rPr lang="cs-CZ" altLang="cs-CZ" dirty="0"/>
              <a:t> </a:t>
            </a:r>
            <a:r>
              <a:rPr lang="cs-CZ" altLang="cs-CZ" b="1" dirty="0"/>
              <a:t>prostá,   plošně centrovaná,   prostorově centrovaná</a:t>
            </a:r>
          </a:p>
          <a:p>
            <a:pPr algn="ctr" eaLnBrk="1" hangingPunct="1"/>
            <a:endParaRPr lang="cs-CZ" altLang="cs-CZ" sz="800" b="1" dirty="0"/>
          </a:p>
          <a:p>
            <a:pPr eaLnBrk="1" hangingPunct="1"/>
            <a:r>
              <a:rPr lang="cs-CZ" altLang="cs-CZ" dirty="0"/>
              <a:t>Délka hrany základní buňky se nazývá </a:t>
            </a:r>
            <a:r>
              <a:rPr lang="cs-CZ" altLang="cs-CZ" b="1" dirty="0"/>
              <a:t>mřížkový parametr </a:t>
            </a:r>
            <a:r>
              <a:rPr lang="cs-CZ" altLang="cs-CZ" b="1" i="1" dirty="0"/>
              <a:t>a</a:t>
            </a:r>
            <a:r>
              <a:rPr lang="cs-CZ" altLang="cs-CZ" i="1" dirty="0"/>
              <a:t> </a:t>
            </a:r>
            <a:r>
              <a:rPr lang="cs-CZ" altLang="cs-CZ" dirty="0"/>
              <a:t>(též mřížková konstanta)</a:t>
            </a:r>
            <a:endParaRPr lang="cs-CZ" altLang="cs-CZ" i="1" dirty="0"/>
          </a:p>
        </p:txBody>
      </p:sp>
      <p:grpSp>
        <p:nvGrpSpPr>
          <p:cNvPr id="6149" name="Skupina 8">
            <a:extLst>
              <a:ext uri="{FF2B5EF4-FFF2-40B4-BE49-F238E27FC236}">
                <a16:creationId xmlns:a16="http://schemas.microsoft.com/office/drawing/2014/main" id="{61B09B00-2C82-6C36-4AA0-EAEE31A8B57A}"/>
              </a:ext>
            </a:extLst>
          </p:cNvPr>
          <p:cNvGrpSpPr>
            <a:grpSpLocks/>
          </p:cNvGrpSpPr>
          <p:nvPr/>
        </p:nvGrpSpPr>
        <p:grpSpPr bwMode="auto">
          <a:xfrm>
            <a:off x="2025650" y="1633622"/>
            <a:ext cx="8140700" cy="307975"/>
            <a:chOff x="683568" y="4637965"/>
            <a:chExt cx="8140699" cy="307777"/>
          </a:xfrm>
        </p:grpSpPr>
        <p:sp>
          <p:nvSpPr>
            <p:cNvPr id="6150" name="TextovéPole 6">
              <a:extLst>
                <a:ext uri="{FF2B5EF4-FFF2-40B4-BE49-F238E27FC236}">
                  <a16:creationId xmlns:a16="http://schemas.microsoft.com/office/drawing/2014/main" id="{5496EF50-C0FD-47EB-67E4-F72298AB3BD1}"/>
                </a:ext>
              </a:extLst>
            </p:cNvPr>
            <p:cNvSpPr txBox="1">
              <a:spLocks noChangeArrowheads="1"/>
            </p:cNvSpPr>
            <p:nvPr/>
          </p:nvSpPr>
          <p:spPr bwMode="auto">
            <a:xfrm>
              <a:off x="683568" y="4637965"/>
              <a:ext cx="814069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sz="1400" dirty="0"/>
                <a:t>Barevným kroužkem           je v mřížce znázorněna </a:t>
              </a:r>
              <a:r>
                <a:rPr lang="cs-CZ" altLang="cs-CZ" sz="1400" b="1" dirty="0"/>
                <a:t>rovnovážná poloha</a:t>
              </a:r>
              <a:r>
                <a:rPr lang="cs-CZ" altLang="cs-CZ" sz="1400" dirty="0"/>
                <a:t> částice, nikoliv částice samotná </a:t>
              </a:r>
            </a:p>
          </p:txBody>
        </p:sp>
        <p:pic>
          <p:nvPicPr>
            <p:cNvPr id="6151" name="Obrázek 7">
              <a:extLst>
                <a:ext uri="{FF2B5EF4-FFF2-40B4-BE49-F238E27FC236}">
                  <a16:creationId xmlns:a16="http://schemas.microsoft.com/office/drawing/2014/main" id="{5356F3CF-7960-8355-E11E-BFD0AA30C5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8586" t="9454" r="47639" b="83688"/>
            <a:stretch>
              <a:fillRect/>
            </a:stretch>
          </p:blipFill>
          <p:spPr bwMode="auto">
            <a:xfrm>
              <a:off x="2339752" y="4650866"/>
              <a:ext cx="288032" cy="216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147" name="Obrázek 3">
            <a:extLst>
              <a:ext uri="{FF2B5EF4-FFF2-40B4-BE49-F238E27FC236}">
                <a16:creationId xmlns:a16="http://schemas.microsoft.com/office/drawing/2014/main" id="{3E3A3A73-67AD-D96A-B817-A6CD511A83A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0920" t="10921" r="3773" b="23008"/>
          <a:stretch>
            <a:fillRect/>
          </a:stretch>
        </p:blipFill>
        <p:spPr bwMode="auto">
          <a:xfrm>
            <a:off x="8871756" y="2201083"/>
            <a:ext cx="2329204" cy="25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Obrázek 3">
            <a:extLst>
              <a:ext uri="{FF2B5EF4-FFF2-40B4-BE49-F238E27FC236}">
                <a16:creationId xmlns:a16="http://schemas.microsoft.com/office/drawing/2014/main" id="{D2C30973-F716-87D8-27A0-C0E9560BAE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43" t="5046" r="72378" b="25179"/>
          <a:stretch>
            <a:fillRect/>
          </a:stretch>
        </p:blipFill>
        <p:spPr bwMode="auto">
          <a:xfrm>
            <a:off x="991040" y="2156312"/>
            <a:ext cx="2168323" cy="235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Obrázek 3">
            <a:extLst>
              <a:ext uri="{FF2B5EF4-FFF2-40B4-BE49-F238E27FC236}">
                <a16:creationId xmlns:a16="http://schemas.microsoft.com/office/drawing/2014/main" id="{D06EDA3D-BFA6-06EA-2AA3-FA808ABC57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4145" r="30954" b="23739"/>
          <a:stretch>
            <a:fillRect/>
          </a:stretch>
        </p:blipFill>
        <p:spPr bwMode="auto">
          <a:xfrm>
            <a:off x="4704529" y="1986367"/>
            <a:ext cx="2782942" cy="25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ovéPole 5">
            <a:extLst>
              <a:ext uri="{FF2B5EF4-FFF2-40B4-BE49-F238E27FC236}">
                <a16:creationId xmlns:a16="http://schemas.microsoft.com/office/drawing/2014/main" id="{209616D2-244D-C7D7-CCC3-B7D30803B2C2}"/>
              </a:ext>
            </a:extLst>
          </p:cNvPr>
          <p:cNvSpPr txBox="1"/>
          <p:nvPr/>
        </p:nvSpPr>
        <p:spPr>
          <a:xfrm>
            <a:off x="479376" y="4721083"/>
            <a:ext cx="2963539" cy="369332"/>
          </a:xfrm>
          <a:prstGeom prst="rect">
            <a:avLst/>
          </a:prstGeom>
          <a:noFill/>
        </p:spPr>
        <p:txBody>
          <a:bodyPr wrap="square" rtlCol="0">
            <a:spAutoFit/>
          </a:bodyPr>
          <a:lstStyle/>
          <a:p>
            <a:r>
              <a:rPr lang="cs-CZ" dirty="0"/>
              <a:t>Prostá kubická základní buňka</a:t>
            </a:r>
          </a:p>
        </p:txBody>
      </p:sp>
      <p:sp>
        <p:nvSpPr>
          <p:cNvPr id="7" name="TextovéPole 6">
            <a:extLst>
              <a:ext uri="{FF2B5EF4-FFF2-40B4-BE49-F238E27FC236}">
                <a16:creationId xmlns:a16="http://schemas.microsoft.com/office/drawing/2014/main" id="{9FEDD737-28CD-5EF6-F9B6-A254BF5C640D}"/>
              </a:ext>
            </a:extLst>
          </p:cNvPr>
          <p:cNvSpPr txBox="1"/>
          <p:nvPr/>
        </p:nvSpPr>
        <p:spPr>
          <a:xfrm>
            <a:off x="4438153" y="4721083"/>
            <a:ext cx="3315693" cy="369332"/>
          </a:xfrm>
          <a:prstGeom prst="rect">
            <a:avLst/>
          </a:prstGeom>
          <a:noFill/>
        </p:spPr>
        <p:txBody>
          <a:bodyPr wrap="square" rtlCol="0">
            <a:spAutoFit/>
          </a:bodyPr>
          <a:lstStyle/>
          <a:p>
            <a:r>
              <a:rPr lang="cs-CZ" dirty="0"/>
              <a:t>Plošně centrovaná kubická buňka</a:t>
            </a:r>
          </a:p>
        </p:txBody>
      </p:sp>
      <p:sp>
        <p:nvSpPr>
          <p:cNvPr id="8" name="TextovéPole 7">
            <a:extLst>
              <a:ext uri="{FF2B5EF4-FFF2-40B4-BE49-F238E27FC236}">
                <a16:creationId xmlns:a16="http://schemas.microsoft.com/office/drawing/2014/main" id="{759B57D1-00AA-59C7-AC2F-DB70D14BD881}"/>
              </a:ext>
            </a:extLst>
          </p:cNvPr>
          <p:cNvSpPr txBox="1"/>
          <p:nvPr/>
        </p:nvSpPr>
        <p:spPr>
          <a:xfrm>
            <a:off x="8126233" y="4721083"/>
            <a:ext cx="3697357" cy="369332"/>
          </a:xfrm>
          <a:prstGeom prst="rect">
            <a:avLst/>
          </a:prstGeom>
          <a:noFill/>
        </p:spPr>
        <p:txBody>
          <a:bodyPr wrap="square" rtlCol="0">
            <a:spAutoFit/>
          </a:bodyPr>
          <a:lstStyle/>
          <a:p>
            <a:r>
              <a:rPr lang="cs-CZ" dirty="0"/>
              <a:t>Prostorově centrovaná kubická buňka</a:t>
            </a:r>
          </a:p>
        </p:txBody>
      </p:sp>
    </p:spTree>
    <p:extLst>
      <p:ext uri="{BB962C8B-B14F-4D97-AF65-F5344CB8AC3E}">
        <p14:creationId xmlns:p14="http://schemas.microsoft.com/office/powerpoint/2010/main" val="10855818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ovéPole 1">
            <a:extLst>
              <a:ext uri="{FF2B5EF4-FFF2-40B4-BE49-F238E27FC236}">
                <a16:creationId xmlns:a16="http://schemas.microsoft.com/office/drawing/2014/main" id="{4A2D47F4-41A7-7FAA-170E-FFA02BC1F009}"/>
              </a:ext>
            </a:extLst>
          </p:cNvPr>
          <p:cNvSpPr txBox="1">
            <a:spLocks noChangeArrowheads="1"/>
          </p:cNvSpPr>
          <p:nvPr/>
        </p:nvSpPr>
        <p:spPr bwMode="auto">
          <a:xfrm>
            <a:off x="551384" y="401638"/>
            <a:ext cx="10810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b="1" dirty="0"/>
              <a:t>Příklad</a:t>
            </a:r>
          </a:p>
        </p:txBody>
      </p:sp>
      <p:sp>
        <p:nvSpPr>
          <p:cNvPr id="7171" name="TextovéPole 2">
            <a:extLst>
              <a:ext uri="{FF2B5EF4-FFF2-40B4-BE49-F238E27FC236}">
                <a16:creationId xmlns:a16="http://schemas.microsoft.com/office/drawing/2014/main" id="{BD026800-C857-2B62-546F-48A08C06BF24}"/>
              </a:ext>
            </a:extLst>
          </p:cNvPr>
          <p:cNvSpPr txBox="1">
            <a:spLocks noChangeArrowheads="1"/>
          </p:cNvSpPr>
          <p:nvPr/>
        </p:nvSpPr>
        <p:spPr bwMode="auto">
          <a:xfrm>
            <a:off x="551384" y="769938"/>
            <a:ext cx="110892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dirty="0"/>
              <a:t>Kolik atomů v krystalové mřížce hliníku připadá na jednu základní buňku, která je plošně centrovaná?</a:t>
            </a:r>
          </a:p>
        </p:txBody>
      </p:sp>
      <p:pic>
        <p:nvPicPr>
          <p:cNvPr id="7172" name="Obrázek 3">
            <a:extLst>
              <a:ext uri="{FF2B5EF4-FFF2-40B4-BE49-F238E27FC236}">
                <a16:creationId xmlns:a16="http://schemas.microsoft.com/office/drawing/2014/main" id="{59099E99-B443-3BBA-1D3D-BB734BC91F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5378" t="1927" r="35378" b="24898"/>
          <a:stretch>
            <a:fillRect/>
          </a:stretch>
        </p:blipFill>
        <p:spPr bwMode="auto">
          <a:xfrm>
            <a:off x="1943101" y="1617663"/>
            <a:ext cx="2232025" cy="2316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Krychle 4">
            <a:extLst>
              <a:ext uri="{FF2B5EF4-FFF2-40B4-BE49-F238E27FC236}">
                <a16:creationId xmlns:a16="http://schemas.microsoft.com/office/drawing/2014/main" id="{F7E4F573-ECE5-485E-5E2E-51495B4BCBCB}"/>
              </a:ext>
            </a:extLst>
          </p:cNvPr>
          <p:cNvSpPr/>
          <p:nvPr/>
        </p:nvSpPr>
        <p:spPr>
          <a:xfrm>
            <a:off x="5591176" y="2435226"/>
            <a:ext cx="792163" cy="792163"/>
          </a:xfrm>
          <a:prstGeom prst="cube">
            <a:avLst/>
          </a:prstGeom>
          <a:noFill/>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cs-CZ"/>
          </a:p>
        </p:txBody>
      </p:sp>
      <p:sp>
        <p:nvSpPr>
          <p:cNvPr id="6" name="Krychle 5">
            <a:extLst>
              <a:ext uri="{FF2B5EF4-FFF2-40B4-BE49-F238E27FC236}">
                <a16:creationId xmlns:a16="http://schemas.microsoft.com/office/drawing/2014/main" id="{4C146B83-324E-072D-5138-A3DC9AA328E3}"/>
              </a:ext>
            </a:extLst>
          </p:cNvPr>
          <p:cNvSpPr/>
          <p:nvPr/>
        </p:nvSpPr>
        <p:spPr>
          <a:xfrm>
            <a:off x="5384801" y="2636838"/>
            <a:ext cx="792163" cy="792162"/>
          </a:xfrm>
          <a:prstGeom prst="cube">
            <a:avLst/>
          </a:prstGeom>
          <a:noFill/>
          <a:ln>
            <a:solidFill>
              <a:srgbClr val="00FF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cs-CZ"/>
          </a:p>
        </p:txBody>
      </p:sp>
      <p:sp>
        <p:nvSpPr>
          <p:cNvPr id="7" name="Krychle 6">
            <a:extLst>
              <a:ext uri="{FF2B5EF4-FFF2-40B4-BE49-F238E27FC236}">
                <a16:creationId xmlns:a16="http://schemas.microsoft.com/office/drawing/2014/main" id="{A91CA1B3-E42B-AF91-2CB0-E6B1406D835F}"/>
              </a:ext>
            </a:extLst>
          </p:cNvPr>
          <p:cNvSpPr/>
          <p:nvPr/>
        </p:nvSpPr>
        <p:spPr>
          <a:xfrm>
            <a:off x="6192838" y="2430463"/>
            <a:ext cx="792162" cy="792162"/>
          </a:xfrm>
          <a:prstGeom prst="cube">
            <a:avLst/>
          </a:prstGeom>
          <a:noFill/>
          <a:ln>
            <a:solidFill>
              <a:srgbClr val="0099FF"/>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cs-CZ"/>
          </a:p>
        </p:txBody>
      </p:sp>
      <p:sp>
        <p:nvSpPr>
          <p:cNvPr id="8" name="Krychle 7">
            <a:extLst>
              <a:ext uri="{FF2B5EF4-FFF2-40B4-BE49-F238E27FC236}">
                <a16:creationId xmlns:a16="http://schemas.microsoft.com/office/drawing/2014/main" id="{E5387B35-A068-B2B9-9E19-05B53A4B3C05}"/>
              </a:ext>
            </a:extLst>
          </p:cNvPr>
          <p:cNvSpPr/>
          <p:nvPr/>
        </p:nvSpPr>
        <p:spPr>
          <a:xfrm>
            <a:off x="5986463" y="2632076"/>
            <a:ext cx="792162" cy="792163"/>
          </a:xfrm>
          <a:prstGeom prst="cube">
            <a:avLst/>
          </a:prstGeom>
          <a:noFill/>
          <a:ln>
            <a:solidFill>
              <a:srgbClr val="FF0066"/>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cs-CZ"/>
          </a:p>
        </p:txBody>
      </p:sp>
      <p:sp>
        <p:nvSpPr>
          <p:cNvPr id="9" name="Krychle 8">
            <a:extLst>
              <a:ext uri="{FF2B5EF4-FFF2-40B4-BE49-F238E27FC236}">
                <a16:creationId xmlns:a16="http://schemas.microsoft.com/office/drawing/2014/main" id="{C9B0BA58-6E69-8811-9FA6-D3D9B496D6BD}"/>
              </a:ext>
            </a:extLst>
          </p:cNvPr>
          <p:cNvSpPr/>
          <p:nvPr/>
        </p:nvSpPr>
        <p:spPr>
          <a:xfrm>
            <a:off x="5594351" y="1841501"/>
            <a:ext cx="792163" cy="792163"/>
          </a:xfrm>
          <a:prstGeom prst="cub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cs-CZ"/>
          </a:p>
        </p:txBody>
      </p:sp>
      <p:sp>
        <p:nvSpPr>
          <p:cNvPr id="10" name="Krychle 9">
            <a:extLst>
              <a:ext uri="{FF2B5EF4-FFF2-40B4-BE49-F238E27FC236}">
                <a16:creationId xmlns:a16="http://schemas.microsoft.com/office/drawing/2014/main" id="{00EBC9A5-DCB9-549C-7A63-99DE93938B88}"/>
              </a:ext>
            </a:extLst>
          </p:cNvPr>
          <p:cNvSpPr/>
          <p:nvPr/>
        </p:nvSpPr>
        <p:spPr>
          <a:xfrm>
            <a:off x="5387976" y="2043113"/>
            <a:ext cx="792163" cy="792162"/>
          </a:xfrm>
          <a:prstGeom prst="cube">
            <a:avLst/>
          </a:prstGeom>
          <a:noFill/>
          <a:ln>
            <a:solidFill>
              <a:srgbClr val="0099FF"/>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cs-CZ"/>
          </a:p>
        </p:txBody>
      </p:sp>
      <p:sp>
        <p:nvSpPr>
          <p:cNvPr id="11" name="Krychle 10">
            <a:extLst>
              <a:ext uri="{FF2B5EF4-FFF2-40B4-BE49-F238E27FC236}">
                <a16:creationId xmlns:a16="http://schemas.microsoft.com/office/drawing/2014/main" id="{4BFFA727-2B18-35F1-3D08-E00AE6E0E0D4}"/>
              </a:ext>
            </a:extLst>
          </p:cNvPr>
          <p:cNvSpPr/>
          <p:nvPr/>
        </p:nvSpPr>
        <p:spPr>
          <a:xfrm>
            <a:off x="6194426" y="1838326"/>
            <a:ext cx="792163" cy="792163"/>
          </a:xfrm>
          <a:prstGeom prst="cube">
            <a:avLst/>
          </a:prstGeom>
          <a:noFill/>
          <a:ln>
            <a:solidFill>
              <a:srgbClr val="00FF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cs-CZ"/>
          </a:p>
        </p:txBody>
      </p:sp>
      <p:sp>
        <p:nvSpPr>
          <p:cNvPr id="12" name="Krychle 11">
            <a:extLst>
              <a:ext uri="{FF2B5EF4-FFF2-40B4-BE49-F238E27FC236}">
                <a16:creationId xmlns:a16="http://schemas.microsoft.com/office/drawing/2014/main" id="{986D486A-2901-E70A-F106-7C1BA77D8119}"/>
              </a:ext>
            </a:extLst>
          </p:cNvPr>
          <p:cNvSpPr/>
          <p:nvPr/>
        </p:nvSpPr>
        <p:spPr>
          <a:xfrm>
            <a:off x="5988051" y="2038351"/>
            <a:ext cx="792163" cy="792163"/>
          </a:xfrm>
          <a:prstGeom prst="cube">
            <a:avLst/>
          </a:prstGeom>
          <a:noFill/>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cs-CZ"/>
          </a:p>
        </p:txBody>
      </p:sp>
      <p:sp>
        <p:nvSpPr>
          <p:cNvPr id="13" name="Ovál 12">
            <a:extLst>
              <a:ext uri="{FF2B5EF4-FFF2-40B4-BE49-F238E27FC236}">
                <a16:creationId xmlns:a16="http://schemas.microsoft.com/office/drawing/2014/main" id="{8D9FAE97-8009-8688-6A74-18B91915C1C3}"/>
              </a:ext>
            </a:extLst>
          </p:cNvPr>
          <p:cNvSpPr/>
          <p:nvPr/>
        </p:nvSpPr>
        <p:spPr>
          <a:xfrm>
            <a:off x="6124575" y="2555875"/>
            <a:ext cx="107950" cy="107950"/>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anchor="ctr"/>
          <a:lstStyle/>
          <a:p>
            <a:pPr algn="ctr" eaLnBrk="1" fontAlgn="auto" hangingPunct="1">
              <a:spcBef>
                <a:spcPts val="0"/>
              </a:spcBef>
              <a:spcAft>
                <a:spcPts val="0"/>
              </a:spcAft>
              <a:defRPr/>
            </a:pPr>
            <a:endParaRPr lang="cs-CZ"/>
          </a:p>
        </p:txBody>
      </p:sp>
      <p:sp>
        <p:nvSpPr>
          <p:cNvPr id="14" name="TextovéPole 13">
            <a:extLst>
              <a:ext uri="{FF2B5EF4-FFF2-40B4-BE49-F238E27FC236}">
                <a16:creationId xmlns:a16="http://schemas.microsoft.com/office/drawing/2014/main" id="{FEDFF3E2-1E34-88B5-6FC7-ED7AE3AAFB2A}"/>
              </a:ext>
            </a:extLst>
          </p:cNvPr>
          <p:cNvSpPr txBox="1">
            <a:spLocks noRot="1" noChangeAspect="1" noMove="1" noResize="1" noEditPoints="1" noAdjustHandles="1" noChangeArrowheads="1" noChangeShapeType="1" noTextEdit="1"/>
          </p:cNvSpPr>
          <p:nvPr/>
        </p:nvSpPr>
        <p:spPr>
          <a:xfrm>
            <a:off x="1943150" y="4365104"/>
            <a:ext cx="8257306" cy="1716432"/>
          </a:xfrm>
          <a:prstGeom prst="rect">
            <a:avLst/>
          </a:prstGeom>
          <a:blipFill>
            <a:blip r:embed="rId3"/>
            <a:stretch>
              <a:fillRect l="-665" t="-1773" r="-74" b="-4610"/>
            </a:stretch>
          </a:blipFill>
        </p:spPr>
        <p:txBody>
          <a:bodyPr/>
          <a:lstStyle/>
          <a:p>
            <a:pPr>
              <a:defRPr/>
            </a:pPr>
            <a:r>
              <a:rPr lang="cs-CZ">
                <a:noFill/>
              </a:rPr>
              <a:t> </a:t>
            </a:r>
          </a:p>
        </p:txBody>
      </p:sp>
      <p:sp>
        <p:nvSpPr>
          <p:cNvPr id="15" name="Krychle 14">
            <a:extLst>
              <a:ext uri="{FF2B5EF4-FFF2-40B4-BE49-F238E27FC236}">
                <a16:creationId xmlns:a16="http://schemas.microsoft.com/office/drawing/2014/main" id="{252B2577-E4A7-0C82-AAE5-DBB9E30EF29D}"/>
              </a:ext>
            </a:extLst>
          </p:cNvPr>
          <p:cNvSpPr/>
          <p:nvPr/>
        </p:nvSpPr>
        <p:spPr>
          <a:xfrm>
            <a:off x="7680326" y="2352676"/>
            <a:ext cx="792163" cy="792163"/>
          </a:xfrm>
          <a:prstGeom prst="cube">
            <a:avLst/>
          </a:prstGeom>
          <a:noFill/>
          <a:ln>
            <a:solidFill>
              <a:srgbClr val="00FF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cs-CZ"/>
          </a:p>
        </p:txBody>
      </p:sp>
      <p:sp>
        <p:nvSpPr>
          <p:cNvPr id="17" name="Krychle 16">
            <a:extLst>
              <a:ext uri="{FF2B5EF4-FFF2-40B4-BE49-F238E27FC236}">
                <a16:creationId xmlns:a16="http://schemas.microsoft.com/office/drawing/2014/main" id="{0BD40338-009E-9DCA-76A1-E5769468E13B}"/>
              </a:ext>
            </a:extLst>
          </p:cNvPr>
          <p:cNvSpPr/>
          <p:nvPr/>
        </p:nvSpPr>
        <p:spPr>
          <a:xfrm>
            <a:off x="8278813" y="2352676"/>
            <a:ext cx="792162" cy="792163"/>
          </a:xfrm>
          <a:prstGeom prst="cub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cs-CZ"/>
          </a:p>
        </p:txBody>
      </p:sp>
      <p:sp>
        <p:nvSpPr>
          <p:cNvPr id="18" name="Ovál 17">
            <a:extLst>
              <a:ext uri="{FF2B5EF4-FFF2-40B4-BE49-F238E27FC236}">
                <a16:creationId xmlns:a16="http://schemas.microsoft.com/office/drawing/2014/main" id="{BEAB198F-9BC8-F7D4-88EF-11B87BF8AEA8}"/>
              </a:ext>
            </a:extLst>
          </p:cNvPr>
          <p:cNvSpPr/>
          <p:nvPr/>
        </p:nvSpPr>
        <p:spPr>
          <a:xfrm>
            <a:off x="8315325" y="2678113"/>
            <a:ext cx="107950" cy="107950"/>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anchor="ctr"/>
          <a:lstStyle/>
          <a:p>
            <a:pPr algn="ctr" eaLnBrk="1" fontAlgn="auto" hangingPunct="1">
              <a:spcBef>
                <a:spcPts val="0"/>
              </a:spcBef>
              <a:spcAft>
                <a:spcPts val="0"/>
              </a:spcAft>
              <a:defRPr/>
            </a:pPr>
            <a:endParaRPr lang="cs-CZ"/>
          </a:p>
        </p:txBody>
      </p:sp>
      <p:sp>
        <p:nvSpPr>
          <p:cNvPr id="7186" name="TextovéPole 18">
            <a:extLst>
              <a:ext uri="{FF2B5EF4-FFF2-40B4-BE49-F238E27FC236}">
                <a16:creationId xmlns:a16="http://schemas.microsoft.com/office/drawing/2014/main" id="{14C5BF0F-7FA4-4966-62E6-C2571C95981E}"/>
              </a:ext>
            </a:extLst>
          </p:cNvPr>
          <p:cNvSpPr txBox="1">
            <a:spLocks noChangeArrowheads="1"/>
          </p:cNvSpPr>
          <p:nvPr/>
        </p:nvSpPr>
        <p:spPr bwMode="auto">
          <a:xfrm>
            <a:off x="5207000" y="3551238"/>
            <a:ext cx="20510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sz="1200"/>
              <a:t>Atom ve vrcholu krychle je sdílen osmi okolními krychlemi</a:t>
            </a:r>
          </a:p>
        </p:txBody>
      </p:sp>
      <p:sp>
        <p:nvSpPr>
          <p:cNvPr id="7187" name="TextovéPole 19">
            <a:extLst>
              <a:ext uri="{FF2B5EF4-FFF2-40B4-BE49-F238E27FC236}">
                <a16:creationId xmlns:a16="http://schemas.microsoft.com/office/drawing/2014/main" id="{DB05CE82-1D4B-403B-00FC-B44E3F552C9E}"/>
              </a:ext>
            </a:extLst>
          </p:cNvPr>
          <p:cNvSpPr txBox="1">
            <a:spLocks noChangeArrowheads="1"/>
          </p:cNvSpPr>
          <p:nvPr/>
        </p:nvSpPr>
        <p:spPr bwMode="auto">
          <a:xfrm>
            <a:off x="7446963" y="3605213"/>
            <a:ext cx="2051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sz="1200"/>
              <a:t>Atom ve středu stěny krychle je sdílen dvěma krychlemi</a:t>
            </a:r>
          </a:p>
        </p:txBody>
      </p:sp>
      <p:sp>
        <p:nvSpPr>
          <p:cNvPr id="2" name="Ovál 1">
            <a:hlinkClick r:id="rId4" action="ppaction://hlinksldjump"/>
            <a:extLst>
              <a:ext uri="{FF2B5EF4-FFF2-40B4-BE49-F238E27FC236}">
                <a16:creationId xmlns:a16="http://schemas.microsoft.com/office/drawing/2014/main" id="{1BBCA45A-4219-697C-D7EC-FB516C9CA195}"/>
              </a:ext>
            </a:extLst>
          </p:cNvPr>
          <p:cNvSpPr/>
          <p:nvPr/>
        </p:nvSpPr>
        <p:spPr>
          <a:xfrm>
            <a:off x="11280616" y="5710705"/>
            <a:ext cx="360000" cy="360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ovéPole 1">
            <a:extLst>
              <a:ext uri="{FF2B5EF4-FFF2-40B4-BE49-F238E27FC236}">
                <a16:creationId xmlns:a16="http://schemas.microsoft.com/office/drawing/2014/main" id="{49C89B50-8B6E-8B74-F628-EF0976926122}"/>
              </a:ext>
            </a:extLst>
          </p:cNvPr>
          <p:cNvSpPr txBox="1">
            <a:spLocks noChangeArrowheads="1"/>
          </p:cNvSpPr>
          <p:nvPr/>
        </p:nvSpPr>
        <p:spPr bwMode="auto">
          <a:xfrm>
            <a:off x="1774825" y="333375"/>
            <a:ext cx="10810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b="1"/>
              <a:t>Příklad</a:t>
            </a:r>
          </a:p>
        </p:txBody>
      </p:sp>
      <p:sp>
        <p:nvSpPr>
          <p:cNvPr id="3" name="TextovéPole 2">
            <a:extLst>
              <a:ext uri="{FF2B5EF4-FFF2-40B4-BE49-F238E27FC236}">
                <a16:creationId xmlns:a16="http://schemas.microsoft.com/office/drawing/2014/main" id="{2C0DF778-7D53-9CDB-2E90-2FEB8E25A1F7}"/>
              </a:ext>
            </a:extLst>
          </p:cNvPr>
          <p:cNvSpPr txBox="1">
            <a:spLocks noRot="1" noChangeAspect="1" noMove="1" noResize="1" noEditPoints="1" noAdjustHandles="1" noChangeArrowheads="1" noChangeShapeType="1" noTextEdit="1"/>
          </p:cNvSpPr>
          <p:nvPr/>
        </p:nvSpPr>
        <p:spPr>
          <a:xfrm>
            <a:off x="1811524" y="653300"/>
            <a:ext cx="8424936" cy="1600438"/>
          </a:xfrm>
          <a:prstGeom prst="rect">
            <a:avLst/>
          </a:prstGeom>
          <a:blipFill>
            <a:blip r:embed="rId2"/>
            <a:stretch>
              <a:fillRect l="-579" t="-1901" r="-1158" b="-2281"/>
            </a:stretch>
          </a:blipFill>
        </p:spPr>
        <p:txBody>
          <a:bodyPr/>
          <a:lstStyle/>
          <a:p>
            <a:pPr>
              <a:defRPr/>
            </a:pPr>
            <a:r>
              <a:rPr lang="cs-CZ">
                <a:noFill/>
              </a:rPr>
              <a:t> </a:t>
            </a:r>
          </a:p>
        </p:txBody>
      </p:sp>
      <p:cxnSp>
        <p:nvCxnSpPr>
          <p:cNvPr id="5" name="Přímá spojnice 4">
            <a:extLst>
              <a:ext uri="{FF2B5EF4-FFF2-40B4-BE49-F238E27FC236}">
                <a16:creationId xmlns:a16="http://schemas.microsoft.com/office/drawing/2014/main" id="{75221AE2-456C-D0B4-2C53-BB4C51B3699B}"/>
              </a:ext>
            </a:extLst>
          </p:cNvPr>
          <p:cNvCxnSpPr/>
          <p:nvPr/>
        </p:nvCxnSpPr>
        <p:spPr>
          <a:xfrm>
            <a:off x="1847851" y="2276475"/>
            <a:ext cx="8424863" cy="0"/>
          </a:xfrm>
          <a:prstGeom prst="line">
            <a:avLst/>
          </a:prstGeom>
        </p:spPr>
        <p:style>
          <a:lnRef idx="1">
            <a:schemeClr val="dk1"/>
          </a:lnRef>
          <a:fillRef idx="0">
            <a:schemeClr val="dk1"/>
          </a:fillRef>
          <a:effectRef idx="0">
            <a:schemeClr val="dk1"/>
          </a:effectRef>
          <a:fontRef idx="minor">
            <a:schemeClr val="tx1"/>
          </a:fontRef>
        </p:style>
      </p:cxnSp>
      <p:sp>
        <p:nvSpPr>
          <p:cNvPr id="6" name="TextovéPole 5">
            <a:extLst>
              <a:ext uri="{FF2B5EF4-FFF2-40B4-BE49-F238E27FC236}">
                <a16:creationId xmlns:a16="http://schemas.microsoft.com/office/drawing/2014/main" id="{E7BBF570-5E93-21E1-38C3-E322EACA7FD7}"/>
              </a:ext>
            </a:extLst>
          </p:cNvPr>
          <p:cNvSpPr txBox="1">
            <a:spLocks noRot="1" noChangeAspect="1" noMove="1" noResize="1" noEditPoints="1" noAdjustHandles="1" noChangeArrowheads="1" noChangeShapeType="1" noTextEdit="1"/>
          </p:cNvSpPr>
          <p:nvPr/>
        </p:nvSpPr>
        <p:spPr>
          <a:xfrm>
            <a:off x="1847528" y="2871365"/>
            <a:ext cx="8352928" cy="1569660"/>
          </a:xfrm>
          <a:prstGeom prst="rect">
            <a:avLst/>
          </a:prstGeom>
          <a:blipFill>
            <a:blip r:embed="rId3"/>
            <a:stretch>
              <a:fillRect l="-584" t="-1938" b="-5039"/>
            </a:stretch>
          </a:blipFill>
        </p:spPr>
        <p:txBody>
          <a:bodyPr/>
          <a:lstStyle/>
          <a:p>
            <a:pPr>
              <a:defRPr/>
            </a:pPr>
            <a:r>
              <a:rPr lang="cs-CZ" dirty="0">
                <a:noFill/>
              </a:rPr>
              <a:t> </a:t>
            </a:r>
          </a:p>
        </p:txBody>
      </p:sp>
      <p:sp>
        <p:nvSpPr>
          <p:cNvPr id="7" name="TextovéPole 6">
            <a:extLst>
              <a:ext uri="{FF2B5EF4-FFF2-40B4-BE49-F238E27FC236}">
                <a16:creationId xmlns:a16="http://schemas.microsoft.com/office/drawing/2014/main" id="{16161355-5951-F947-570F-87EC066DA3AF}"/>
              </a:ext>
            </a:extLst>
          </p:cNvPr>
          <p:cNvSpPr txBox="1">
            <a:spLocks noRot="1" noChangeAspect="1" noMove="1" noResize="1" noEditPoints="1" noAdjustHandles="1" noChangeArrowheads="1" noChangeShapeType="1" noTextEdit="1"/>
          </p:cNvSpPr>
          <p:nvPr/>
        </p:nvSpPr>
        <p:spPr>
          <a:xfrm>
            <a:off x="1847528" y="2347191"/>
            <a:ext cx="8136904" cy="461473"/>
          </a:xfrm>
          <a:prstGeom prst="rect">
            <a:avLst/>
          </a:prstGeom>
          <a:blipFill>
            <a:blip r:embed="rId4"/>
            <a:stretch>
              <a:fillRect l="-599" b="-7895"/>
            </a:stretch>
          </a:blipFill>
        </p:spPr>
        <p:txBody>
          <a:bodyPr/>
          <a:lstStyle/>
          <a:p>
            <a:pPr>
              <a:defRPr/>
            </a:pPr>
            <a:r>
              <a:rPr lang="cs-CZ">
                <a:noFill/>
              </a:rPr>
              <a:t> </a:t>
            </a:r>
          </a:p>
        </p:txBody>
      </p:sp>
      <p:sp>
        <p:nvSpPr>
          <p:cNvPr id="8" name="TextovéPole 7">
            <a:extLst>
              <a:ext uri="{FF2B5EF4-FFF2-40B4-BE49-F238E27FC236}">
                <a16:creationId xmlns:a16="http://schemas.microsoft.com/office/drawing/2014/main" id="{16BF02C3-5039-87D6-B3ED-671EC4C41628}"/>
              </a:ext>
            </a:extLst>
          </p:cNvPr>
          <p:cNvSpPr txBox="1">
            <a:spLocks noRot="1" noChangeAspect="1" noMove="1" noResize="1" noEditPoints="1" noAdjustHandles="1" noChangeArrowheads="1" noChangeShapeType="1" noTextEdit="1"/>
          </p:cNvSpPr>
          <p:nvPr/>
        </p:nvSpPr>
        <p:spPr>
          <a:xfrm>
            <a:off x="1847528" y="4523522"/>
            <a:ext cx="8280920" cy="769441"/>
          </a:xfrm>
          <a:prstGeom prst="rect">
            <a:avLst/>
          </a:prstGeom>
          <a:blipFill>
            <a:blip r:embed="rId5"/>
            <a:stretch>
              <a:fillRect l="-589" t="-3968"/>
            </a:stretch>
          </a:blipFill>
        </p:spPr>
        <p:txBody>
          <a:bodyPr/>
          <a:lstStyle/>
          <a:p>
            <a:pPr>
              <a:defRPr/>
            </a:pPr>
            <a:r>
              <a:rPr lang="cs-CZ">
                <a:noFill/>
              </a:rPr>
              <a:t> </a:t>
            </a:r>
          </a:p>
        </p:txBody>
      </p:sp>
      <p:sp>
        <p:nvSpPr>
          <p:cNvPr id="9" name="TextovéPole 8">
            <a:extLst>
              <a:ext uri="{FF2B5EF4-FFF2-40B4-BE49-F238E27FC236}">
                <a16:creationId xmlns:a16="http://schemas.microsoft.com/office/drawing/2014/main" id="{7E2943F8-4172-74DF-BD14-B190A1C60398}"/>
              </a:ext>
            </a:extLst>
          </p:cNvPr>
          <p:cNvSpPr txBox="1">
            <a:spLocks noRot="1" noChangeAspect="1" noMove="1" noResize="1" noEditPoints="1" noAdjustHandles="1" noChangeArrowheads="1" noChangeShapeType="1" noTextEdit="1"/>
          </p:cNvSpPr>
          <p:nvPr/>
        </p:nvSpPr>
        <p:spPr>
          <a:xfrm>
            <a:off x="1775520" y="5292963"/>
            <a:ext cx="8064896" cy="1477649"/>
          </a:xfrm>
          <a:prstGeom prst="rect">
            <a:avLst/>
          </a:prstGeom>
          <a:blipFill>
            <a:blip r:embed="rId6"/>
            <a:stretch>
              <a:fillRect l="-605" t="-2058" b="-5761"/>
            </a:stretch>
          </a:blipFill>
        </p:spPr>
        <p:txBody>
          <a:bodyPr/>
          <a:lstStyle/>
          <a:p>
            <a:pPr>
              <a:defRPr/>
            </a:pPr>
            <a:r>
              <a:rPr lang="cs-CZ">
                <a:noFill/>
              </a:rPr>
              <a:t> </a:t>
            </a:r>
          </a:p>
        </p:txBody>
      </p:sp>
      <p:sp>
        <p:nvSpPr>
          <p:cNvPr id="2" name="Ovál 1">
            <a:hlinkClick r:id="rId7" action="ppaction://hlinksldjump"/>
            <a:extLst>
              <a:ext uri="{FF2B5EF4-FFF2-40B4-BE49-F238E27FC236}">
                <a16:creationId xmlns:a16="http://schemas.microsoft.com/office/drawing/2014/main" id="{C4A10452-2B49-7F9D-8249-ED205DA88FB3}"/>
              </a:ext>
            </a:extLst>
          </p:cNvPr>
          <p:cNvSpPr/>
          <p:nvPr/>
        </p:nvSpPr>
        <p:spPr>
          <a:xfrm>
            <a:off x="10654748" y="3429000"/>
            <a:ext cx="360000" cy="360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ovéPole 1">
            <a:extLst>
              <a:ext uri="{FF2B5EF4-FFF2-40B4-BE49-F238E27FC236}">
                <a16:creationId xmlns:a16="http://schemas.microsoft.com/office/drawing/2014/main" id="{0C1ABC6B-1DEC-48BA-A119-B22C4AA6B92A}"/>
              </a:ext>
            </a:extLst>
          </p:cNvPr>
          <p:cNvSpPr txBox="1">
            <a:spLocks noChangeArrowheads="1"/>
          </p:cNvSpPr>
          <p:nvPr/>
        </p:nvSpPr>
        <p:spPr bwMode="auto">
          <a:xfrm>
            <a:off x="659396" y="341314"/>
            <a:ext cx="31686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b="1" dirty="0"/>
              <a:t>Poruchy krystalové mřížky</a:t>
            </a:r>
          </a:p>
        </p:txBody>
      </p:sp>
      <p:sp>
        <p:nvSpPr>
          <p:cNvPr id="9219" name="TextovéPole 2">
            <a:extLst>
              <a:ext uri="{FF2B5EF4-FFF2-40B4-BE49-F238E27FC236}">
                <a16:creationId xmlns:a16="http://schemas.microsoft.com/office/drawing/2014/main" id="{10EF6B3E-3990-33CB-82E3-B024565DD5FF}"/>
              </a:ext>
            </a:extLst>
          </p:cNvPr>
          <p:cNvSpPr txBox="1">
            <a:spLocks noChangeArrowheads="1"/>
          </p:cNvSpPr>
          <p:nvPr/>
        </p:nvSpPr>
        <p:spPr bwMode="auto">
          <a:xfrm>
            <a:off x="659396" y="709614"/>
            <a:ext cx="1098122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cs-CZ" altLang="cs-CZ" dirty="0"/>
              <a:t>Skutečné krystaly se od ideálního krystalu liší tím, že se v něm vyskytují určité odchylky od pravidelného uspořádání – tzv. </a:t>
            </a:r>
            <a:r>
              <a:rPr lang="cs-CZ" altLang="cs-CZ" b="1" dirty="0"/>
              <a:t>poruchy</a:t>
            </a:r>
            <a:r>
              <a:rPr lang="cs-CZ" altLang="cs-CZ" dirty="0"/>
              <a:t>.</a:t>
            </a:r>
          </a:p>
          <a:p>
            <a:pPr eaLnBrk="1" hangingPunct="1"/>
            <a:r>
              <a:rPr lang="cs-CZ" altLang="cs-CZ" dirty="0"/>
              <a:t>Poruchy krystalu mohou být </a:t>
            </a:r>
            <a:r>
              <a:rPr lang="cs-CZ" altLang="cs-CZ" b="1" dirty="0"/>
              <a:t>bodové </a:t>
            </a:r>
            <a:r>
              <a:rPr lang="cs-CZ" altLang="cs-CZ" dirty="0"/>
              <a:t> a </a:t>
            </a:r>
            <a:r>
              <a:rPr lang="cs-CZ" altLang="cs-CZ" b="1" dirty="0"/>
              <a:t> čárové </a:t>
            </a:r>
            <a:r>
              <a:rPr lang="cs-CZ" altLang="cs-CZ" dirty="0"/>
              <a:t>(dislokace).</a:t>
            </a:r>
          </a:p>
        </p:txBody>
      </p:sp>
      <p:pic>
        <p:nvPicPr>
          <p:cNvPr id="9220" name="Obrázek 4">
            <a:extLst>
              <a:ext uri="{FF2B5EF4-FFF2-40B4-BE49-F238E27FC236}">
                <a16:creationId xmlns:a16="http://schemas.microsoft.com/office/drawing/2014/main" id="{6A18569B-F06E-8F6E-4646-5C8C287E22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7728" y="1840112"/>
            <a:ext cx="4535487" cy="189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ovéPole 5">
            <a:extLst>
              <a:ext uri="{FF2B5EF4-FFF2-40B4-BE49-F238E27FC236}">
                <a16:creationId xmlns:a16="http://schemas.microsoft.com/office/drawing/2014/main" id="{B7DCED22-C9ED-4CF3-081C-D29BB3E64D1D}"/>
              </a:ext>
            </a:extLst>
          </p:cNvPr>
          <p:cNvSpPr txBox="1">
            <a:spLocks noChangeArrowheads="1"/>
          </p:cNvSpPr>
          <p:nvPr/>
        </p:nvSpPr>
        <p:spPr bwMode="auto">
          <a:xfrm>
            <a:off x="659396" y="3931800"/>
            <a:ext cx="10873208"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FontTx/>
              <a:buAutoNum type="alphaLcParenR"/>
            </a:pPr>
            <a:r>
              <a:rPr lang="cs-CZ" altLang="cs-CZ" b="1" dirty="0" err="1"/>
              <a:t>Vakance</a:t>
            </a:r>
            <a:r>
              <a:rPr lang="cs-CZ" altLang="cs-CZ" dirty="0"/>
              <a:t> je porucha vzniklá neobsazením rovnovážné polohy částice. Příčinou může být např. tepelný kmitavý pohyb částic, který způsobí, že se některým částicím podaří uniknout ze svého místa.</a:t>
            </a:r>
          </a:p>
          <a:p>
            <a:pPr marL="0" indent="0" eaLnBrk="1" hangingPunct="1"/>
            <a:endParaRPr lang="cs-CZ" altLang="cs-CZ" dirty="0"/>
          </a:p>
          <a:p>
            <a:pPr eaLnBrk="1" hangingPunct="1">
              <a:buFontTx/>
              <a:buAutoNum type="alphaLcParenR"/>
            </a:pPr>
            <a:r>
              <a:rPr lang="cs-CZ" altLang="cs-CZ" b="1" dirty="0"/>
              <a:t>Intersticiální</a:t>
            </a:r>
            <a:r>
              <a:rPr lang="cs-CZ" altLang="cs-CZ" dirty="0"/>
              <a:t> poloha částic se projevuje tím, že částice je v místě mimo pravidelný bod v krystalové mřížce. Tato porucha souvisí s </a:t>
            </a:r>
            <a:r>
              <a:rPr lang="cs-CZ" altLang="cs-CZ" dirty="0" err="1"/>
              <a:t>vakancí</a:t>
            </a:r>
            <a:r>
              <a:rPr lang="cs-CZ" altLang="cs-CZ" dirty="0"/>
              <a:t>, kdy uvolněná částice zůstane uvnitř krystalu v intersticiální poloze.</a:t>
            </a:r>
          </a:p>
          <a:p>
            <a:pPr marL="0" indent="0" eaLnBrk="1" hangingPunct="1"/>
            <a:endParaRPr lang="cs-CZ" altLang="cs-CZ" dirty="0"/>
          </a:p>
          <a:p>
            <a:pPr eaLnBrk="1" hangingPunct="1">
              <a:buFontTx/>
              <a:buAutoNum type="alphaLcParenR"/>
            </a:pPr>
            <a:r>
              <a:rPr lang="cs-CZ" altLang="cs-CZ" b="1" dirty="0"/>
              <a:t>Příměsi</a:t>
            </a:r>
            <a:r>
              <a:rPr lang="cs-CZ" altLang="cs-CZ" dirty="0"/>
              <a:t> jsou cizí částice, které se vyskytují v krystalu. Příměsová částice se může vyskytovat v intersticiální poloze nebo může nahradit vlastní částici mřížky. Příměsi ovlivňují fyzikální vlastnosti, například elektrickou vodivost u krystalů křemíku či </a:t>
            </a:r>
            <a:r>
              <a:rPr lang="cs-CZ" altLang="cs-CZ" dirty="0" err="1"/>
              <a:t>germánia</a:t>
            </a:r>
            <a:r>
              <a:rPr lang="cs-CZ" altLang="cs-CZ" dirty="0"/>
              <a:t>. </a:t>
            </a:r>
            <a:endParaRPr lang="cs-CZ" altLang="cs-CZ"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ovéPole 7">
            <a:extLst>
              <a:ext uri="{FF2B5EF4-FFF2-40B4-BE49-F238E27FC236}">
                <a16:creationId xmlns:a16="http://schemas.microsoft.com/office/drawing/2014/main" id="{E6A2FB90-74B6-6904-0F75-329CB02B4D51}"/>
              </a:ext>
            </a:extLst>
          </p:cNvPr>
          <p:cNvSpPr txBox="1"/>
          <p:nvPr/>
        </p:nvSpPr>
        <p:spPr>
          <a:xfrm>
            <a:off x="5030525" y="2969963"/>
            <a:ext cx="2130950" cy="707886"/>
          </a:xfrm>
          <a:prstGeom prst="rect">
            <a:avLst/>
          </a:prstGeom>
          <a:noFill/>
        </p:spPr>
        <p:txBody>
          <a:bodyPr wrap="square" rtlCol="0">
            <a:spAutoFit/>
          </a:bodyPr>
          <a:lstStyle/>
          <a:p>
            <a:pPr algn="ctr"/>
            <a:r>
              <a:rPr lang="cs-CZ" sz="4000" dirty="0"/>
              <a:t>Konec</a:t>
            </a:r>
          </a:p>
        </p:txBody>
      </p:sp>
      <p:sp>
        <p:nvSpPr>
          <p:cNvPr id="2" name="TextovéPole 1">
            <a:extLst>
              <a:ext uri="{FF2B5EF4-FFF2-40B4-BE49-F238E27FC236}">
                <a16:creationId xmlns:a16="http://schemas.microsoft.com/office/drawing/2014/main" id="{3858D51A-484B-9481-9354-D34780554664}"/>
              </a:ext>
            </a:extLst>
          </p:cNvPr>
          <p:cNvSpPr txBox="1"/>
          <p:nvPr/>
        </p:nvSpPr>
        <p:spPr>
          <a:xfrm>
            <a:off x="8653089" y="5073386"/>
            <a:ext cx="3095625" cy="1200329"/>
          </a:xfrm>
          <a:prstGeom prst="rect">
            <a:avLst/>
          </a:prstGeom>
          <a:noFill/>
        </p:spPr>
        <p:txBody>
          <a:bodyPr wrap="square" rtlCol="0">
            <a:spAutoFit/>
          </a:bodyPr>
          <a:lstStyle/>
          <a:p>
            <a:r>
              <a:rPr lang="cs-CZ" sz="1200" dirty="0"/>
              <a:t>Jestliže se Vám prezentace líbí, řekněte to ostatním.</a:t>
            </a:r>
          </a:p>
          <a:p>
            <a:r>
              <a:rPr lang="cs-CZ" sz="1200" dirty="0"/>
              <a:t>Jestliže máte připomínky, které by mohli prezentaci vylepšit napište to prosím mě</a:t>
            </a:r>
          </a:p>
          <a:p>
            <a:endParaRPr lang="cs-CZ" sz="1200" dirty="0"/>
          </a:p>
          <a:p>
            <a:pPr algn="ctr"/>
            <a:r>
              <a:rPr lang="cs-CZ" sz="1200" dirty="0"/>
              <a:t>karel.sixl@pb.cz</a:t>
            </a:r>
          </a:p>
        </p:txBody>
      </p:sp>
    </p:spTree>
    <p:extLst>
      <p:ext uri="{BB962C8B-B14F-4D97-AF65-F5344CB8AC3E}">
        <p14:creationId xmlns:p14="http://schemas.microsoft.com/office/powerpoint/2010/main" val="2180995910"/>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716</Words>
  <Application>Microsoft Office PowerPoint</Application>
  <PresentationFormat>Širokoúhlá obrazovka</PresentationFormat>
  <Paragraphs>62</Paragraphs>
  <Slides>10</Slides>
  <Notes>0</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10</vt:i4>
      </vt:variant>
    </vt:vector>
  </HeadingPairs>
  <TitlesOfParts>
    <vt:vector size="14" baseType="lpstr">
      <vt:lpstr>Arial</vt:lpstr>
      <vt:lpstr>Calibri</vt:lpstr>
      <vt:lpstr>Calibri Light</vt:lpstr>
      <vt:lpstr>Motiv Office</vt:lpstr>
      <vt:lpstr>Pevné látky – krystalová mřížka Fyz 85</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Karel Sixl</dc:creator>
  <cp:lastModifiedBy>Karel Sixl</cp:lastModifiedBy>
  <cp:revision>2</cp:revision>
  <dcterms:created xsi:type="dcterms:W3CDTF">2026-05-17T09:39:37Z</dcterms:created>
  <dcterms:modified xsi:type="dcterms:W3CDTF">2026-05-17T09:44:15Z</dcterms:modified>
</cp:coreProperties>
</file>